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21.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22.xml" ContentType="application/vnd.openxmlformats-officedocument.presentationml.notesSlide+xml"/>
  <Override PartName="/ppt/ink/ink16.xml" ContentType="application/inkml+xml"/>
  <Override PartName="/ppt/ink/ink17.xml" ContentType="application/inkml+xml"/>
  <Override PartName="/ppt/notesSlides/notesSlide23.xml" ContentType="application/vnd.openxmlformats-officedocument.presentationml.notesSlide+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421" r:id="rId1"/>
  </p:sldMasterIdLst>
  <p:notesMasterIdLst>
    <p:notesMasterId r:id="rId28"/>
  </p:notesMasterIdLst>
  <p:sldIdLst>
    <p:sldId id="258" r:id="rId2"/>
    <p:sldId id="260" r:id="rId3"/>
    <p:sldId id="256" r:id="rId4"/>
    <p:sldId id="262" r:id="rId5"/>
    <p:sldId id="261" r:id="rId6"/>
    <p:sldId id="263" r:id="rId7"/>
    <p:sldId id="264" r:id="rId8"/>
    <p:sldId id="265" r:id="rId9"/>
    <p:sldId id="267" r:id="rId10"/>
    <p:sldId id="269" r:id="rId11"/>
    <p:sldId id="268" r:id="rId12"/>
    <p:sldId id="270" r:id="rId13"/>
    <p:sldId id="271" r:id="rId14"/>
    <p:sldId id="272" r:id="rId15"/>
    <p:sldId id="273" r:id="rId16"/>
    <p:sldId id="274" r:id="rId17"/>
    <p:sldId id="275" r:id="rId18"/>
    <p:sldId id="279" r:id="rId19"/>
    <p:sldId id="276" r:id="rId20"/>
    <p:sldId id="277" r:id="rId21"/>
    <p:sldId id="278" r:id="rId22"/>
    <p:sldId id="281" r:id="rId23"/>
    <p:sldId id="282" r:id="rId24"/>
    <p:sldId id="283" r:id="rId25"/>
    <p:sldId id="285" r:id="rId26"/>
    <p:sldId id="28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iyou jiang" initials="zj" lastIdx="1" clrIdx="0">
    <p:extLst>
      <p:ext uri="{19B8F6BF-5375-455C-9EA6-DF929625EA0E}">
        <p15:presenceInfo xmlns:p15="http://schemas.microsoft.com/office/powerpoint/2012/main" userId="fceff51ac5d17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72" autoAdjust="0"/>
    <p:restoredTop sz="86816" autoAdjust="0"/>
  </p:normalViewPr>
  <p:slideViewPr>
    <p:cSldViewPr snapToGrid="0">
      <p:cViewPr varScale="1">
        <p:scale>
          <a:sx n="83" d="100"/>
          <a:sy n="83"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2:59:53.163"/>
    </inkml:context>
    <inkml:brush xml:id="br0">
      <inkml:brushProperty name="width" value="0.05" units="cm"/>
      <inkml:brushProperty name="height" value="0.05" units="cm"/>
      <inkml:brushProperty name="color" value="#E71224"/>
    </inkml:brush>
  </inkml:definitions>
  <inkml:trace contextRef="#ctx0" brushRef="#br0">8740 211 24575,'136'-2'0,"147"5"0,-264 0 0,0 1 0,-1 1 0,0 0 0,24 11 0,-21-8 0,0 0 0,30 5 0,9 0 0,-1 2 0,97 38 0,-41 6 0,-73-39 0,0 2 0,-1 1 0,51 40 0,3 1 0,-83-56 0,-1 1 0,0 1 0,0 0 0,16 20 0,-16-17 0,0-1 0,1 0 0,16 13 0,-11-12 0,0 2 0,23 27 0,20 17 0,-47-47 0,-1 0 0,-1 0 0,12 17 0,-15-17 0,2 0 0,-1-1 0,2-1 0,16 15 0,-10-11 0,-1 0 0,28 33 0,-31-31 0,1-1 0,1-1 0,25 20 0,-27-25 0,0 1 0,0-2 0,1 0 0,1 0 0,-1-2 0,1 0 0,27 8 0,-24-9 0,0 0 0,-1 2 0,0 0 0,0 1 0,-1 1 0,0 0 0,0 2 0,-1-1 0,26 25 0,-23-17 0,-1 1 0,0 0 0,-1 1 0,-1 1 0,-1 0 0,18 39 0,-19-30 0,-2 1 0,-1 0 0,-1 1 0,-2 0 0,-1 1 0,2 41 0,-7 204 0,-5-127 0,4-141 0,-1 1 0,0-1 0,-1 0 0,0 1 0,0-1 0,-1 0 0,-1 0 0,0 0 0,0-1 0,-1 1 0,-8 11 0,-5 15 0,-16 41 0,10-22 0,0 5 0,15-36 0,-1 0 0,-2 0 0,-15 25 0,-16 19 0,30-44 0,-1-1 0,-1-1 0,-1-1 0,-32 33 0,-43 46 0,15-15 0,-11 8 0,-43 41 0,104-108 0,-39 52 0,-9 9 0,46-56 0,1 2 0,-27 45 0,-6 7 0,47-65 0,0 0 0,-15 33 0,18-32 0,-2 0 0,-22 31 0,12-20 0,1 1 0,-26 54 0,-24 39 0,50-92 0,-26 61 0,33-64 0,-2-1 0,0 0 0,-23 30 0,26-41 0,2 1 0,0 0 0,1 1 0,-12 34 0,1-1 0,4-10 0,14-31 0,-2-1 0,0 0 0,-1 0 0,-10 17 0,1-3 0,1 0 0,2 0 0,0 1 0,-10 39 0,11-32 0,-2-1 0,-25 50 0,18-44 0,-24 66 0,29-65 0,-31 60 0,27-67 0,1 1 0,2 1 0,-18 58 0,29-77 0,-4 11 0,2 1 0,0-1 0,2 2 0,-3 46 0,7 849 0,4-419 0,-1-360 0,-5 162 0,-2-277 0,-1 1 0,-1-1 0,-2-1 0,-15 36 0,-8 29 0,-28 76 0,45-141 0,-1 0 0,-2-2 0,0 0 0,-2 0 0,-36 36 0,37-46 0,0-1 0,-1 0 0,0-2 0,-35 18 0,27-15 0,6-7 0,0-1 0,-1-1 0,1 0 0,-2-2 0,1-1 0,-27 3 0,23-3 0,-48 9 0,15-2 0,-120 9 0,141-18 0,1 2 0,0 2 0,-46 13 0,44-9 0,0-2 0,-64 5 0,-27 3 0,87-9 0,-59 2 0,73-8 0,1 1 0,-33 9 0,32-5 0,0-2 0,-32 1 0,33-3 0,0 1 0,0 1 0,-53 17 0,49-12 0,0-1 0,-45 5 0,-36 3 0,67-9 0,-71 4 0,89-10 0,0 2 0,-35 8 0,35-6 0,-1-1 0,-32 2 0,18-6 0,-4-1 0,-76 12 0,-7 10-251,-2-5 0,-161-1-1,192-18 252,-137 4 0,156 15 203,62-12-61,0 0 0,-28 2 0,-66-5-7,76-3-137,0 1-1,1 3 1,-43 7-1,-5 3 3,0-4 0,-1-4 0,-121-8 0,48 0 0,20 5 0,-158-5 0,236-5 0,0-3 0,1-2 0,-76-27 0,17 4 0,-313-59-807,263 54 807,65 13 0,32 12-104,-179-51-631,91 25 735,-13-5 0,-21-11 0,13 4 0,-41-15 356,-24-8 60,232 71-407,-37-12 279,1-3 1,-70-40-1,-127-69-288,223 115 0,9 7 0,0-1 0,0-1 0,1-1 0,0 0 0,1 0 0,0-2 0,1 0 0,-21-27 0,-31-48 0,42 60 0,2 0 0,2-2 0,-24-45 0,9 6 0,19 42 0,2-1 0,1 0 0,-17-59 0,16 36 0,7 26 0,0 0 0,-3-47 0,5 39 0,-1 1 0,-1 0 0,-14-44 0,-9-38 0,25 79 0,-1-58 0,5 61 0,-2 0 0,-7-45 0,-4-10 0,4 1 0,4-1 0,8-122 0,0 50 0,-3-258 0,2 389-85,1 0-1,1 0 0,2 0 0,14-42 1,-11 39-8,0 1 1,-3-1 0,5-43-1,-5 24 69,1 0 0,17-56 0,7-41-19,9-35 588,-10 56-197,18-74-326,8-49-24,-42 177 2,-5 35 0,4-67 0,-10 76 0,11-49 0,-8 49 0,5-47 0,-8 47 0,2 1 0,0 0 0,17-48 0,-13 48 0,-1-1 0,-1 1 0,5-47 0,-8 36 0,11-45 0,1-7 0,19-181 0,-29 234 0,21-70 0,2-6 0,-21 52 0,-6 38 0,10-43 0,18-84 0,-18 77 0,-2 19 0,34-102 0,-9 53 0,-24 63 0,2 0 0,2 1 0,2 1 0,1 1 0,26-41 0,16-16 0,-42 62 0,2 1 0,42-50 0,112-92 0,-162 162 0,1 1 0,0 0 0,0 1 0,1 0 0,23-10 0,36-25 0,-58 34 0,0 1 0,1 0 0,0 1 0,1 1 0,-1 1 0,21-6 0,109-20 0,-119 27 0,253-28-577,-199 16 577,-35 6 0,0 3 0,73-5 0,-54 12 0,-10 2 0,99-13 0,-77 2-364,100 2 0,-33 3 60,85-29 304,-160 21 0,133-9 0,-157 18 0,0-1 0,-1-3 0,47-13 0,66-11 0,232-48 0,-241 49 0,-85 20 0,67-22 0,225-89 0,-260 96 122,32-13 213,323-118 817,-191 66-1152,-204 73 0,85-17 0,-115 29 0,221-62 0,-116 43 0,-66 15 0,126-25 0,-164 30 0,0 2 0,43-1 0,-44 3 0,0-1 0,0 0 0,28-8 0,-7 2 0,0 1 0,1 2 0,-1 2 0,65 5 0,-44-1 0,-29 3 0,-1 1 0,1 2 0,-1 1 0,-1 3 0,1 0 0,51 26 0,-15-4 0,-20-8 0,65 21 0,-62-25 0,104 54 0,-50-21 0,-63-32 0,-8-3 0,1-1 0,1-3 0,57 15 0,-25-12 0,-43-10 0,1-1 0,-1-1 0,51 3 0,197-11-1365,-248 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0:03.692"/>
    </inkml:context>
    <inkml:brush xml:id="br0">
      <inkml:brushProperty name="width" value="0.05" units="cm"/>
      <inkml:brushProperty name="height" value="0.05" units="cm"/>
      <inkml:brushProperty name="color" value="#E71224"/>
    </inkml:brush>
  </inkml:definitions>
  <inkml:trace contextRef="#ctx0" brushRef="#br0">624 924 24575,'0'-1'0,"1"0"0,-1 0 0,0 0 0,1 0 0,-1 0 0,1 0 0,0 0 0,-1 0 0,1 0 0,0 0 0,-1 0 0,1 0 0,0 0 0,0 0 0,0 1 0,0-1 0,0 0 0,0 1 0,0-1 0,0 1 0,0-1 0,0 1 0,0-1 0,0 1 0,0 0 0,1 0 0,1-1 0,40-5 0,-31 4 0,32-4 0,11-3 0,103-4 0,-78 12 0,90 4 0,-95 10 0,-54-8 0,0-1 0,30 1 0,79 10 0,-89-9 0,66 2 0,-80-8 0,0 1 0,0 2 0,44 9 0,-41-7 0,0-1 0,36 1 0,-35-4 0,0 2 0,32 6 0,-14-1 0,1-2 0,1-3 0,94-6 0,-32 0 0,389 3 0,-481-1 0,1-1 0,35-9 0,-34 6 0,0 1 0,26-1 0,670 3 0,-349 5 0,495-3 0,-837-2 0,0-1 0,32-6 0,-30 3 0,48-2 0,-52 5 0,0 0 0,0-1 0,0-2 0,32-11 0,-47 14 0,0-2 0,-1 1 0,1-1 0,-1-1 0,-1 1 0,1-2 0,-1 0 0,0 0 0,11-11 0,-17 14 0,1 0 0,-1 0 0,0-1 0,0 1 0,0-1 0,0 0 0,-1 1 0,0-1 0,0-1 0,0 1 0,-1 0 0,0 0 0,0-1 0,0 1 0,0 0 0,-1-1 0,0 1 0,0-1 0,-1 1 0,1 0 0,-3-8 0,-5-11 0,-1 1 0,-1 1 0,-1 0 0,-1 0 0,-1 1 0,-1 0 0,-25-28 0,-28-46 0,58 83 0,0 1 0,-1 0 0,0 1 0,-1 0 0,-22-15 0,-15-16 0,41 35 0,0 0 0,-1 1 0,1 0 0,-1 0 0,0 1 0,-1 0 0,1 0 0,-18-5 0,-79-12 0,43 10 0,-2-2 0,34 9 0,1-3 0,-50-16 0,56 16 0,0 1 0,-1 1 0,-43-4 0,-2-1 0,30 5 0,-57-1 0,62 5 0,-1-1 0,-52-11 0,41 6 0,0 2 0,0 2 0,-93 5 0,37 1 0,37-3 0,2 1 0,0-2 0,-109-17 0,106 10 0,0 2 0,-1 3 0,-78 6 0,14 0 0,-41 0 0,-183-7 0,262-9 0,59 7 0,-49-2 0,-24 9 0,-54-2 0,86-13 0,55 9 0,0 1 0,-31-2 0,-483 5 0,257 3 0,255 0 0,-1 0 0,-44 11 0,12-1 0,-2-1 0,34-5 0,-1-2 0,-39 3 0,38-5 0,0 1 0,-31 8 0,-6 1 0,24-7 0,0 1 0,1 3 0,0 0 0,-53 23 0,6 1 0,63-26 0,0 1 0,1 0 0,0 2 0,1 0 0,-30 21 0,31-18 0,1 0 0,1 1 0,0 1 0,1 1 0,0 0 0,1 1 0,1 0 0,-21 38 0,19-26 0,9-20 0,1 1 0,0 0 0,1 0 0,-4 14 0,7-21 0,0 0 0,1 0 0,0 1 0,-1-1 0,1 0 0,0 0 0,1 0 0,-1 1 0,1-1 0,-1 0 0,1 0 0,0 0 0,0 0 0,0 0 0,1 0 0,-1 0 0,1 0 0,3 5 0,3 0 0,0 0 0,1 0 0,0-1 0,0 0 0,1-1 0,0 0 0,0 0 0,1-1 0,-1 0 0,1-1 0,18 5 0,18 8 0,113 46 0,-146-59-273,1-1 0,0-1 0,1 0 0,22-1 0,-14-1-6553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0:04.857"/>
    </inkml:context>
    <inkml:brush xml:id="br0">
      <inkml:brushProperty name="width" value="0.05" units="cm"/>
      <inkml:brushProperty name="height" value="0.05" units="cm"/>
      <inkml:brushProperty name="color" value="#E71224"/>
    </inkml:brush>
  </inkml:definitions>
  <inkml:trace contextRef="#ctx0" brushRef="#br0">1508 421 24575,'0'-3'0,"0"0"0,-1 0 0,1 0 0,-1 0 0,0-1 0,0 2 0,0-1 0,0 0 0,-1 0 0,1 0 0,-1 1 0,0-1 0,1 0 0,-1 1 0,-1 0 0,1-1 0,0 1 0,0 0 0,-1 0 0,1 0 0,-1 1 0,-3-3 0,-9-4 0,0 1 0,-1 0 0,-19-5 0,-12-6 0,37 13 0,-4-3 0,-1 1 0,0 0 0,-1 1 0,1 0 0,-1 1 0,0 1 0,0 1 0,-19-2 0,-65-8 0,67 7 0,-58-2 0,-496 9 0,577-1 0,0 1 0,0 0 0,0 1 0,0 0 0,0 0 0,0 1 0,0 1 0,1 0 0,-1 0 0,1 0 0,0 1 0,1 1 0,-1 0 0,1 0 0,0 0 0,0 1 0,1 0 0,-9 12 0,-4 6 0,2 1 0,1 1 0,1 1 0,-20 47 0,5 16 0,7-17 0,20-63 0,1 0 0,0 0 0,0 0 0,1 0 0,0 1 0,1-1 0,0 1 0,1-1 0,1 1 0,0-1 0,0 0 0,1 1 0,0-1 0,1 0 0,4 11 0,-1-9 0,0 0 0,0 0 0,2-1 0,-1 0 0,1 0 0,1-1 0,0 0 0,1 0 0,0-1 0,0-1 0,21 15 0,-16-13 0,1-1 0,0 0 0,1-1 0,0 0 0,0-2 0,1 0 0,0-1 0,0-1 0,29 5 0,23 4 0,-47-8 0,1-1 0,29 1 0,39 9 0,-67-10 0,-1-1 0,29 2 0,-1-3 0,97 22 0,-101-15 0,1-2 0,71 2 0,300-11 0,-407 1 0,0-1 0,1 0 0,-1-1 0,0-1 0,0 0 0,0 0 0,-1-1 0,1-1 0,-1 0 0,0-1 0,0 0 0,-1-1 0,1 0 0,-2-1 0,1 0 0,-1 0 0,0-2 0,-1 1 0,0-1 0,13-19 0,-12 10 0,-1 0 0,0-1 0,-2 0 0,0 0 0,-2-1 0,5-28 0,0 5 0,-8 34 0,1 0 0,-2-1 0,1 1 0,-1-1 0,-1 0 0,0 1 0,-1-1 0,-3-19 0,2 22 0,-1 1 0,1-1 0,-2 1 0,1-1 0,-1 1 0,0 0 0,-1 1 0,1-1 0,-1 1 0,-1-1 0,1 2 0,-8-7 0,-24-24 0,23 21 0,0 1 0,-1 1 0,-20-14 0,-75-62 0,89 76 0,-10-7 0,0 1 0,-2 2 0,0 1 0,-36-12 0,39 17 6,-54-28-1,58 26-56,0 1 0,-48-16 0,-57-13-727,75 21 812,-73-15 0,-19-4-343,100 24 90,-91-16 0,114 26 309,0-1 0,-28-10 0,32 9-432,0 1 0,0 1-1,-35-4 1,33 7-5151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0:06.865"/>
    </inkml:context>
    <inkml:brush xml:id="br0">
      <inkml:brushProperty name="width" value="0.05" units="cm"/>
      <inkml:brushProperty name="height" value="0.05" units="cm"/>
      <inkml:brushProperty name="color" value="#E71224"/>
    </inkml:brush>
  </inkml:definitions>
  <inkml:trace contextRef="#ctx0" brushRef="#br0">1 0 24575,'4'3'0,"0"0"0,0 0 0,0 0 0,1-1 0,-1 0 0,1 0 0,-1 0 0,1 0 0,0-1 0,0 1 0,0-1 0,7 0 0,67 2 0,-58-3 0,82-2 0,76 3 0,-104 13 0,-54-10 0,0 0 0,29 2 0,669-4 0,-349-5 0,997 3-1365,-1343 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3:09.384"/>
    </inkml:context>
    <inkml:brush xml:id="br0">
      <inkml:brushProperty name="width" value="0.05" units="cm"/>
      <inkml:brushProperty name="height" value="0.05" units="cm"/>
      <inkml:brushProperty name="color" value="#E71224"/>
    </inkml:brush>
  </inkml:definitions>
  <inkml:trace contextRef="#ctx0" brushRef="#br0">1 2047 24575,'36'-34'0,"60"-41"0,-9 9 0,-55 42 0,2 1 0,51-25 0,-25 15 0,-21 11 0,-19 12 0,0-2 0,31-23 0,-28 18 0,1 1 0,49-24 0,-21 13 0,168-106 0,-72 48 0,48-39 0,-134 95 0,-48 23 0,0 0 0,0-1 0,-1 0 0,0-1 0,14-11 0,0-1 0,1 1 0,0 1 0,57-25 0,31-20 0,195-116 0,-291 169 0,-1-2 0,27-20 0,27-18 0,-35 28 0,0-2 0,-2-1 0,53-49 0,89-105 0,-76 74 0,1-16 0,-77 81 0,-21 32 0,-1 0 0,1 1 0,1 0 0,-1 0 0,1 0 0,0 0 0,1 1 0,8-7 0,16-10-1365,-18 11-5461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3:10.613"/>
    </inkml:context>
    <inkml:brush xml:id="br0">
      <inkml:brushProperty name="width" value="0.05" units="cm"/>
      <inkml:brushProperty name="height" value="0.05" units="cm"/>
      <inkml:brushProperty name="color" value="#E71224"/>
    </inkml:brush>
  </inkml:definitions>
  <inkml:trace contextRef="#ctx0" brushRef="#br0">0 1 24575,'1'16'0,"0"0"0,2 0 0,0 0 0,0 0 0,2-1 0,-1 1 0,12 22 0,62 104 0,-24-46 0,37 47 0,-36-53 0,-32-54 0,23 44 0,-32-54 0,1-1 0,22 26 0,-18-25 0,112 171 0,10 10 0,62 127 0,-136-207 0,-23-39 0,8 24 0,-35-70 0,33 55 0,-37-73 0,-1 1 0,11 32 0,14 31 0,-5-25 0,48 87 0,51 94 0,-41-85 0,-27-33 0,14 25 0,6-21 0,-9-22 0,-47-66 0,2-1 0,2-1 0,49 51 0,-63-74 0,-1 1 0,16 24 0,20 22 0,-23-24 0,-25-33 0,1-1 0,0 1 0,0-1 0,0 0 0,0 0 0,11 8 0,-2-1 0,-1 0 0,0 0 0,-1 1 0,0 1 0,17 29 0,5 5 0,23 34 0,-40-54 0,2-2 0,1 0 0,28 29 0,-32-38 0,28 37 0,8 11 0,-1 0 0,9 7 0,-14-12 34,-40-52-173,0 0-1,0 0 0,0-1 0,1 1 0,1-1 0,-1-1 0,1 0 0,0 0 0,14 9 0,-5-9-6686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3:11.670"/>
    </inkml:context>
    <inkml:brush xml:id="br0">
      <inkml:brushProperty name="width" value="0.05" units="cm"/>
      <inkml:brushProperty name="height" value="0.05" units="cm"/>
      <inkml:brushProperty name="color" value="#E71224"/>
    </inkml:brush>
  </inkml:definitions>
  <inkml:trace contextRef="#ctx0" brushRef="#br0">375 1 24575,'-7'0'0,"0"0"0,1 1 0,-1 0 0,0 0 0,1 0 0,-1 1 0,1 0 0,0 0 0,-1 1 0,1-1 0,0 2 0,0-1 0,1 0 0,-8 7 0,1 2 0,-1 0 0,2 1 0,0 0 0,-10 16 0,-27 32 0,41-52 0,0 1 0,0 0 0,-8 18 0,10-19 0,0 0 0,-1 0 0,1 0 0,-15 16 0,10-14-3,0 1 0,1 0 0,-13 22-1,4-6-1348,8-14-5474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6:15.528"/>
    </inkml:context>
    <inkml:brush xml:id="br0">
      <inkml:brushProperty name="width" value="0.05" units="cm"/>
      <inkml:brushProperty name="height" value="0.05" units="cm"/>
      <inkml:brushProperty name="color" value="#E71224"/>
    </inkml:brush>
  </inkml:definitions>
  <inkml:trace contextRef="#ctx0" brushRef="#br0">1 30 24575,'0'-1'0,"0"0"0,1 0 0,0 0 0,-1-1 0,1 1 0,0 0 0,-1 0 0,1 0 0,0 0 0,0 0 0,0 0 0,0 0 0,0 0 0,0 1 0,0-1 0,0 0 0,0 0 0,0 1 0,1-1 0,-1 1 0,0-1 0,0 1 0,1 0 0,-1-1 0,0 1 0,1 0 0,1 0 0,43-5 0,-41 5 0,456-4 0,-237 7 0,921-3-922,-1108 2 922,56 10 0,18 1 0,23 1 651,-84-7-515,57 1-1,77 6-135,11 0 0,-155-12 0,63 10 0,-62-6 0,53 2 0,-50-6 0,51 10 0,-51-5 0,53 0 0,-55-4 0,51 8 0,-52-5 0,60 2 0,3028-9 0,-3109 2 0,0 1 0,39 9 0,-37-6 0,0-1 0,28 2 0,625-4 0,-327-5 0,3040 3 0,-3367-1 0,-1-1 0,39-9 0,-37 6 0,0 1 0,29-2 0,43 6 0,-54 1 0,-1-1 0,0-2 0,67-13 0,-61 8 0,1 2 0,-1 1 0,1 3 0,49 5 0,8-2 0,1348-2-1365,-1427 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6:40.24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6:40.24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8:34.03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2:59:55.632"/>
    </inkml:context>
    <inkml:brush xml:id="br0">
      <inkml:brushProperty name="width" value="0.05" units="cm"/>
      <inkml:brushProperty name="height" value="0.05" units="cm"/>
      <inkml:brushProperty name="color" value="#E71224"/>
    </inkml:brush>
  </inkml:definitions>
  <inkml:trace contextRef="#ctx0" brushRef="#br0">1 37 24575,'559'0'0,"-533"2"0,1 0 0,44 12 0,-42-8 0,0-1 0,31 1 0,20-6 0,-53-2 0,0 2 0,-1 1 0,1 1 0,52 10 0,-46-3 0,1-3 0,0 0 0,49 0 0,108-8 0,-65-1 0,-37 4 0,99-3 0,-104-15 0,-63 12 0,1 0 0,27-2 0,372 4 0,-217 5 0,-169-3 0,0-3 0,39-8 0,-36 5 0,58-4 0,47 13 0,62-4 0,-120-15 113,-63 12-606,0 0 1,23-2-1,-17 6-6333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2:59:57.329"/>
    </inkml:context>
    <inkml:brush xml:id="br0">
      <inkml:brushProperty name="width" value="0.05" units="cm"/>
      <inkml:brushProperty name="height" value="0.05" units="cm"/>
      <inkml:brushProperty name="color" value="#E71224"/>
    </inkml:brush>
  </inkml:definitions>
  <inkml:trace contextRef="#ctx0" brushRef="#br0">1 1 24575,'1524'0'-1767,"2034"0"3534,-3531 1-1767,-1 2 0,46 10 0,-44-7 0,1-1 0,32 2 0,-47-7-273,1 2 0,0 0 0,-1 0 0,17 6 0,-8-1-6553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8:12.535"/>
    </inkml:context>
    <inkml:brush xml:id="br0">
      <inkml:brushProperty name="width" value="0.05" units="cm"/>
      <inkml:brushProperty name="height" value="0.05" units="cm"/>
      <inkml:brushProperty name="color" value="#E71224"/>
    </inkml:brush>
  </inkml:definitions>
  <inkml:trace contextRef="#ctx0" brushRef="#br0">0 0 24575,'0'671'-1365,"0"-647"-5461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8:12.897"/>
    </inkml:context>
    <inkml:brush xml:id="br0">
      <inkml:brushProperty name="width" value="0.05" units="cm"/>
      <inkml:brushProperty name="height" value="0.05" units="cm"/>
      <inkml:brushProperty name="color" value="#E71224"/>
    </inkml:brush>
  </inkml:definitions>
  <inkml:trace contextRef="#ctx0" brushRef="#br0">0 0 24575,'5'0'0,"6"5"0,2 2-8191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8:14.377"/>
    </inkml:context>
    <inkml:brush xml:id="br0">
      <inkml:brushProperty name="width" value="0.05" units="cm"/>
      <inkml:brushProperty name="height" value="0.05" units="cm"/>
      <inkml:brushProperty name="color" value="#E71224"/>
    </inkml:brush>
  </inkml:definitions>
  <inkml:trace contextRef="#ctx0" brushRef="#br0">0 28 24575,'26'-2'0,"-1"0"0,34-8 0,-37 5 0,1 1 0,46-1 0,-67 5 0,1 1 0,-1-1 0,1 0 0,-1 0 0,1 1 0,-1 0 0,1-1 0,-1 1 0,0 0 0,1 0 0,-1 0 0,0 1 0,0-1 0,0 0 0,0 1 0,0 0 0,0-1 0,0 1 0,0 0 0,-1 0 0,1 0 0,1 3 0,0 0 0,-1-1 0,-1 1 0,1 0 0,0 0 0,-1 0 0,0 0 0,0 0 0,-1 0 0,0 0 0,0 10 0,0-5 0,-1 0 0,-1 0 0,1 0 0,-2 0 0,1 0 0,-2-1 0,1 1 0,-1-1 0,0 0 0,-1 0 0,-7 10 0,1-6 0,-1-2 0,-23 18 0,21-18 0,1-1 0,-20 23 0,25-23 0,0-2 0,1 1 0,0-1 0,0 2 0,1-1 0,0 1 0,-4 10 0,9-18 0,1 0 0,-1 0 0,1-1 0,-1 1 0,1 0 0,0 0 0,0 0 0,0-1 0,0 1 0,0 0 0,0 0 0,0 0 0,1-1 0,-1 1 0,1 0 0,-1 0 0,1-1 0,1 3 0,-1-2 0,1 0 0,0 0 0,0 0 0,0 0 0,0 0 0,0 0 0,1-1 0,-1 1 0,1-1 0,-1 0 0,1 1 0,-1-1 0,1 0 0,-1-1 0,6 2 0,10 1-97,1 0 0,-1-2-1,1 0 1,26-2 0,-27 0-782,7 0-5947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8:14.701"/>
    </inkml:context>
    <inkml:brush xml:id="br0">
      <inkml:brushProperty name="width" value="0.05" units="cm"/>
      <inkml:brushProperty name="height" value="0.05" units="cm"/>
      <inkml:brushProperty name="color" value="#E71224"/>
    </inkml:brush>
  </inkml:definitions>
  <inkml:trace contextRef="#ctx0" brushRef="#br0">1 0 24575,'5'0'0,"1"5"0,0 6 0,-2 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8:16.009"/>
    </inkml:context>
    <inkml:brush xml:id="br0">
      <inkml:brushProperty name="width" value="0.05" units="cm"/>
      <inkml:brushProperty name="height" value="0.05" units="cm"/>
      <inkml:brushProperty name="color" value="#E71224"/>
    </inkml:brush>
  </inkml:definitions>
  <inkml:trace contextRef="#ctx0" brushRef="#br0">1 1 24575,'22'0'0,"0"2"0,0 0 0,0 2 0,0 0 0,21 8 0,-31-9 0,0 2 0,0-1 0,-1 2 0,0-1 0,0 2 0,-1-1 0,1 1 0,-1 1 0,-1 0 0,14 14 0,-21-20 0,1 1 0,-1 0 0,0-1 0,0 1 0,0 0 0,0 1 0,0-1 0,-1 0 0,1 0 0,-1 1 0,0-1 0,0 1 0,0-1 0,-1 1 0,1-1 0,-1 1 0,0 0 0,0-1 0,0 1 0,0-1 0,-1 1 0,1 0 0,-1-1 0,0 1 0,0-1 0,0 0 0,0 1 0,-1-1 0,0 0 0,1 0 0,-1 0 0,0 0 0,-1 0 0,-3 5 0,0-2 0,-1-1 0,1 0 0,-1 0 0,0 0 0,0-1 0,0 1 0,-1-2 0,1 1 0,-1-1 0,0-1 0,0 1 0,0-1 0,0 0 0,-10 0 0,-10-2 0,-34 2 0,60-2 0,0 0 0,1 0 0,-1 0 0,0 1 0,0-1 0,0 1 0,1-1 0,-1 1 0,0 0 0,1 0 0,-1 0 0,0 0 0,1 0 0,-1 0 0,1 0 0,0 0 0,-1 0 0,1 1 0,0-1 0,0 0 0,0 1 0,0 0 0,0-1 0,0 1 0,-1 1 0,2 0 0,0-1 0,-1 0 0,1 0 0,1 0 0,-1 0 0,0 0 0,0 0 0,1 1 0,-1-1 0,1 0 0,0 0 0,0 0 0,0 0 0,0-1 0,0 1 0,0 0 0,0 0 0,3 2 0,34 34 0,-11-12 0,-23-18 0,1-1 0,-2 1 0,1 0 0,-1 1 0,0-1 0,-1 0 0,0 1 0,-1 0 0,1-1 0,-1 1 0,-1 0 0,0 0 0,0-1 0,-1 1 0,0 0 0,0 0 0,-5 14 0,5-21 6,-1 0 0,1 1-1,-1-1 1,1 0 0,-1 0-1,0 0 1,1 0 0,-1 0 0,0 0-1,-1-1 1,1 1 0,0-1-1,0 1 1,-1-1 0,1 0-1,0 0 1,-1 0 0,1 0 0,-1 0-1,-2 0 1,-54 4-1491,34-5-5341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3T15:18:16.337"/>
    </inkml:context>
    <inkml:brush xml:id="br0">
      <inkml:brushProperty name="width" value="0.05" units="cm"/>
      <inkml:brushProperty name="height" value="0.05" units="cm"/>
      <inkml:brushProperty name="color" value="#E71224"/>
    </inkml:brush>
  </inkml:definitions>
  <inkml:trace contextRef="#ctx0" brushRef="#br0">1 1 24575,'5'0'0,"5"0"0,3 5 0,2 1 0,0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0BEB0-2307-423E-8DAE-91516F5B9AAC}" type="datetimeFigureOut">
              <a:rPr lang="zh-TW" altLang="en-US" smtClean="0"/>
              <a:t>2023/6/13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E0DC7-02FE-489E-A7B2-0634BA5891AA}" type="slidenum">
              <a:rPr lang="zh-TW" altLang="en-US" smtClean="0"/>
              <a:t>‹#›</a:t>
            </a:fld>
            <a:endParaRPr lang="zh-TW" altLang="en-US"/>
          </a:p>
        </p:txBody>
      </p:sp>
    </p:spTree>
    <p:extLst>
      <p:ext uri="{BB962C8B-B14F-4D97-AF65-F5344CB8AC3E}">
        <p14:creationId xmlns:p14="http://schemas.microsoft.com/office/powerpoint/2010/main" val="542099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cbi.nlm.nih.gov/"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Google_Map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ncbi.nlm.nih.gov/taxonomy"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cbi.nlm.nih.gov/"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基於語義網的生物圖像數據庫的開發</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Morphome</a:t>
            </a: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是由</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"morphology"</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（形態學）和</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"genome"</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（基因組）這兩個詞組合而成的術語。它指的是結合形態學和基因組學的研究領域，主要關注生物體結構和形態特徵與基因組的關聯性。</a:t>
            </a:r>
            <a:r>
              <a:rPr lang="en-US" altLang="zh-TW" sz="1800" kern="100" dirty="0" err="1">
                <a:effectLst/>
                <a:latin typeface="Calibri" panose="020F0502020204030204" pitchFamily="34" charset="0"/>
                <a:ea typeface="標楷體" panose="03000509000000000000" pitchFamily="65" charset="-120"/>
                <a:cs typeface="Times New Roman" panose="02020603050405020304" pitchFamily="18" charset="0"/>
              </a:rPr>
              <a:t>Morphome</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的研究旨在了解生物體形態的遺傳基礎以及形態與功能之間的關係。這個術語通常應用於生物醫學和生物學研究中，用於描述形態特徵和基因組資料之間的結合與分析。</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1</a:t>
            </a:fld>
            <a:endParaRPr lang="zh-TW" altLang="en-US"/>
          </a:p>
        </p:txBody>
      </p:sp>
    </p:spTree>
    <p:extLst>
      <p:ext uri="{BB962C8B-B14F-4D97-AF65-F5344CB8AC3E}">
        <p14:creationId xmlns:p14="http://schemas.microsoft.com/office/powerpoint/2010/main" val="181808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13</a:t>
            </a:fld>
            <a:endParaRPr lang="zh-TW" altLang="en-US"/>
          </a:p>
        </p:txBody>
      </p:sp>
    </p:spTree>
    <p:extLst>
      <p:ext uri="{BB962C8B-B14F-4D97-AF65-F5344CB8AC3E}">
        <p14:creationId xmlns:p14="http://schemas.microsoft.com/office/powerpoint/2010/main" val="3108846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國際老鼠表徵組織</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(International Mouse Phenotyping Consortium ,IMPC)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定義這個解剖學組織的標準化詞彙。</a:t>
            </a:r>
            <a:endPar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MA</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是</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"Mouse Adult Gross Anatomy"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的縮寫，意指</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老鼠成年個體的解剖學結構</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a:t>
            </a:r>
          </a:p>
          <a:p>
            <a:pPr marL="0" lvl="0" indent="0">
              <a:buFont typeface="Wingdings" panose="05000000000000000000" pitchFamily="2" charset="2"/>
              <a:buNone/>
            </a:pP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MA:0000358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成年老鼠的 </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liver  </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Wingdings" panose="05000000000000000000" pitchFamily="2" charset="2"/>
              <a:buNone/>
            </a:pP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MA:0000168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成年老鼠的 </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brain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MP</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代表</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Mammalian Phenotype ontology(</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哺乳動物表型</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Wingdings" panose="05000000000000000000" pitchFamily="2" charset="2"/>
              <a:buNone/>
            </a:pP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MP:0002873 = Mammalian</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的</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normal phenotype</a:t>
            </a:r>
            <a:b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b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鼠基因信息</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(Mouse Genome Informatics, MGI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為一免費的線上生物信息資料庫可查</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Wingdings" panose="05000000000000000000" pitchFamily="2" charset="2"/>
              <a:buNone/>
            </a:pPr>
            <a:endPar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0" lvl="0" indent="0">
              <a:buFont typeface="Wingdings" panose="05000000000000000000" pitchFamily="2" charset="2"/>
              <a:buNone/>
            </a:pP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老鼠基因組資料庫</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(Rat Genome </a:t>
            </a:r>
            <a:r>
              <a:rPr lang="en-US" altLang="zh-TW" sz="1800" kern="100" dirty="0" err="1">
                <a:effectLst/>
                <a:latin typeface="Calibri" panose="020F0502020204030204" pitchFamily="34" charset="0"/>
                <a:ea typeface="標楷體" panose="03000509000000000000" pitchFamily="65" charset="-120"/>
                <a:cs typeface="Times New Roman" panose="02020603050405020304" pitchFamily="18" charset="0"/>
              </a:rPr>
              <a:t>Database,RGD</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定義 </a:t>
            </a:r>
            <a:endPar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RS: </a:t>
            </a:r>
            <a:r>
              <a:rPr lang="en-US" altLang="zh-TW" sz="1800" kern="100" dirty="0">
                <a:solidFill>
                  <a:srgbClr val="0C1D2E"/>
                </a:solidFill>
                <a:effectLst/>
                <a:latin typeface="Arial" panose="020B0604020202020204" pitchFamily="34" charset="0"/>
                <a:ea typeface="新細明體" panose="02020500000000000000" pitchFamily="18" charset="-120"/>
                <a:cs typeface="Times New Roman" panose="02020603050405020304" pitchFamily="18" charset="0"/>
              </a:rPr>
              <a:t>Rat Strain Ontology</a:t>
            </a:r>
          </a:p>
          <a:p>
            <a:pPr marL="0" lvl="0" indent="0">
              <a:buFont typeface="Wingdings" panose="05000000000000000000" pitchFamily="2" charset="2"/>
              <a:buNone/>
            </a:pP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RS:0001400 = </a:t>
            </a: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Slc:SD</a:t>
            </a: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品種的老鼠</a:t>
            </a:r>
            <a:endPar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0" lvl="0" indent="0">
              <a:buFont typeface="Wingdings" panose="05000000000000000000" pitchFamily="2" charset="2"/>
              <a:buNone/>
            </a:pP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本體查詢服務</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(Ontology Lookup </a:t>
            </a:r>
            <a:r>
              <a:rPr lang="en-US" altLang="zh-TW" sz="1800" kern="100" dirty="0" err="1">
                <a:effectLst/>
                <a:latin typeface="Calibri" panose="020F0502020204030204" pitchFamily="34" charset="0"/>
                <a:ea typeface="標楷體" panose="03000509000000000000" pitchFamily="65" charset="-120"/>
                <a:cs typeface="Times New Roman" panose="02020603050405020304" pitchFamily="18" charset="0"/>
              </a:rPr>
              <a:t>Service,OLS</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。用於生物醫學本體的資料庫。它得到了歐洲生物信息研究所的支持，可查</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a:t>
            </a:r>
          </a:p>
          <a:p>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Cellular Microscopy Phenotype Ontology</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CMPO</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Wingdings" panose="05000000000000000000" pitchFamily="2" charset="2"/>
              <a:buNone/>
            </a:pP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CMPO:0000213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為雙核細胞表徵</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(A phenotype observation where a cell is binucleate, e.g. have two nuclei per cell)</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Wingdings" panose="05000000000000000000" pitchFamily="2" charset="2"/>
              <a:buChar char=""/>
            </a:pP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CiTO</a:t>
            </a: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 (Citation Typing Ontology)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是由</a:t>
            </a:r>
            <a:r>
              <a:rPr lang="en-US" altLang="zh-TW" sz="2800" dirty="0"/>
              <a:t>David </a:t>
            </a:r>
            <a:r>
              <a:rPr lang="en-US" altLang="zh-TW" sz="2800" dirty="0" err="1"/>
              <a:t>Shotton,Silvio</a:t>
            </a:r>
            <a:r>
              <a:rPr lang="en-US" altLang="zh-TW" sz="2800" dirty="0"/>
              <a:t> Peroni</a:t>
            </a:r>
            <a:r>
              <a:rPr lang="zh-TW" altLang="en-US" sz="2800" dirty="0"/>
              <a:t> 提出</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。它的目標是提供統一的框架，用於描述引文和引用關係。</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Wingdings" panose="05000000000000000000" pitchFamily="2" charset="2"/>
              <a:buNone/>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cito:citesAsSourceDocument</a:t>
            </a: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是</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a:t>
            </a:r>
            <a:r>
              <a:rPr lang="en-US" altLang="zh-TW" sz="1800" kern="100" dirty="0" err="1">
                <a:effectLst/>
                <a:latin typeface="Calibri" panose="020F0502020204030204" pitchFamily="34" charset="0"/>
                <a:ea typeface="標楷體" panose="03000509000000000000" pitchFamily="65" charset="-120"/>
                <a:cs typeface="Times New Roman" panose="02020603050405020304" pitchFamily="18" charset="0"/>
              </a:rPr>
              <a:t>CiTO</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中的一個屬性，用於表示文檔被引用作為另一個文檔的來源。這個命名空間在學術出版和引文分析等領域中常被使用。</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dirty="0"/>
          </a:p>
          <a:p>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FOAF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是一個用於描述社交網絡和人物相關資訊的本體論，旨在提供一個標準的方式來表示人物的基本屬性和關係。</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Wingdings" panose="05000000000000000000" pitchFamily="2" charset="2"/>
              <a:buNone/>
            </a:pP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a:t>
            </a: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foaf:depicts</a:t>
            </a: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是一個屬性，用於指示某個實例（通常是一個圖像或圖形）描繪或展示了另一個實例（通常是一個人或實體）。這個屬性可用於建立圖像和人物之間的關聯，表示圖像描繪了特定的人物或實體。</a:t>
            </a:r>
            <a:endPar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0" lvl="0" indent="0">
              <a:buFont typeface="Wingdings" panose="05000000000000000000" pitchFamily="2" charset="2"/>
              <a:buNone/>
            </a:pPr>
            <a:endPar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2800" b="0" i="0" dirty="0">
                <a:solidFill>
                  <a:srgbClr val="222222"/>
                </a:solidFill>
                <a:effectLst/>
                <a:latin typeface="Helvetica" panose="020B0604020202020204" pitchFamily="34" charset="0"/>
              </a:rPr>
              <a:t>The </a:t>
            </a:r>
            <a:r>
              <a:rPr lang="en-US" altLang="zh-TW" sz="4000" b="0" i="0" dirty="0">
                <a:solidFill>
                  <a:srgbClr val="212529"/>
                </a:solidFill>
                <a:effectLst/>
                <a:latin typeface="system-ui"/>
              </a:rPr>
              <a:t>Open Biological and Biomedical Ontology Foundry (OBO)</a:t>
            </a:r>
          </a:p>
          <a:p>
            <a:pPr marL="0" lvl="0" indent="0">
              <a:buFont typeface="Wingdings" panose="05000000000000000000" pitchFamily="2" charset="2"/>
              <a:buNone/>
            </a:pPr>
            <a:r>
              <a:rPr lang="en-US" altLang="zh-TW" sz="2800" b="0" i="0" dirty="0">
                <a:solidFill>
                  <a:srgbClr val="222222"/>
                </a:solidFill>
                <a:effectLst/>
                <a:latin typeface="Helvetica" panose="020B0604020202020204" pitchFamily="34" charset="0"/>
              </a:rPr>
              <a:t> Relations Ontology (RO) is a collection of OWL relations (</a:t>
            </a:r>
            <a:r>
              <a:rPr lang="en-US" altLang="zh-TW" sz="2800" b="0" i="0" dirty="0" err="1">
                <a:solidFill>
                  <a:srgbClr val="222222"/>
                </a:solidFill>
                <a:effectLst/>
                <a:latin typeface="Helvetica" panose="020B0604020202020204" pitchFamily="34" charset="0"/>
              </a:rPr>
              <a:t>ObjectProperties</a:t>
            </a:r>
            <a:r>
              <a:rPr lang="en-US" altLang="zh-TW" sz="2800" b="0" i="0" dirty="0">
                <a:solidFill>
                  <a:srgbClr val="222222"/>
                </a:solidFill>
                <a:effectLst/>
                <a:latin typeface="Helvetica" panose="020B0604020202020204" pitchFamily="34" charset="0"/>
              </a:rPr>
              <a:t>) intended for use across a wide variety of biological ontologies.</a:t>
            </a:r>
            <a:endParaRPr lang="en-US" altLang="zh-TW" sz="1800" b="0" i="0" kern="100" dirty="0">
              <a:solidFill>
                <a:srgbClr val="222222"/>
              </a:solidFill>
              <a:effectLst/>
              <a:latin typeface="Calibri" panose="020F0502020204030204" pitchFamily="34" charset="0"/>
              <a:ea typeface="標楷體" panose="03000509000000000000" pitchFamily="65" charset="-120"/>
              <a:cs typeface="Times New Roman" panose="02020603050405020304" pitchFamily="18" charset="0"/>
            </a:endParaRPr>
          </a:p>
          <a:p>
            <a:pPr marL="0" lvl="0" indent="0">
              <a:buFont typeface="Wingdings" panose="05000000000000000000" pitchFamily="2" charset="2"/>
              <a:buNone/>
            </a:pPr>
            <a:endParaRPr lang="en-US" altLang="zh-TW" sz="1800" b="0" i="0" kern="100" dirty="0">
              <a:solidFill>
                <a:srgbClr val="222222"/>
              </a:solidFill>
              <a:effectLst/>
              <a:latin typeface="Calibri" panose="020F0502020204030204" pitchFamily="34"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Brs</a:t>
            </a: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可能是指</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Bioresource Science</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，是</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RIKEN</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他們內部的定義的</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Ontology</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lvl="0" indent="0">
              <a:buFont typeface="Wingdings" panose="05000000000000000000" pitchFamily="2" charset="2"/>
              <a:buNone/>
            </a:pP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14</a:t>
            </a:fld>
            <a:endParaRPr lang="zh-TW" altLang="en-US"/>
          </a:p>
        </p:txBody>
      </p:sp>
    </p:spTree>
    <p:extLst>
      <p:ext uri="{BB962C8B-B14F-4D97-AF65-F5344CB8AC3E}">
        <p14:creationId xmlns:p14="http://schemas.microsoft.com/office/powerpoint/2010/main" val="148533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15</a:t>
            </a:fld>
            <a:endParaRPr lang="zh-TW" altLang="en-US"/>
          </a:p>
        </p:txBody>
      </p:sp>
    </p:spTree>
    <p:extLst>
      <p:ext uri="{BB962C8B-B14F-4D97-AF65-F5344CB8AC3E}">
        <p14:creationId xmlns:p14="http://schemas.microsoft.com/office/powerpoint/2010/main" val="393443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a:solidFill>
                  <a:srgbClr val="8AB4F8"/>
                </a:solidFill>
                <a:effectLst/>
                <a:latin typeface="arial" panose="020B0604020202020204" pitchFamily="34" charset="0"/>
                <a:hlinkClick r:id="rId3"/>
              </a:rPr>
              <a:t>phenome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a:solidFill>
                  <a:srgbClr val="8AB4F8"/>
                </a:solidFill>
                <a:effectLst/>
                <a:latin typeface="arial" panose="020B0604020202020204" pitchFamily="34" charset="0"/>
                <a:hlinkClick r:id="rId3"/>
              </a:rPr>
              <a:t>THALIANA </a:t>
            </a:r>
            <a:r>
              <a:rPr lang="zh-TW" altLang="en-US" b="0" i="0" u="none" strike="noStrike" dirty="0">
                <a:solidFill>
                  <a:srgbClr val="8AB4F8"/>
                </a:solidFill>
                <a:effectLst/>
                <a:latin typeface="arial" panose="020B0604020202020204" pitchFamily="34" charset="0"/>
                <a:hlinkClick r:id="rId3"/>
              </a:rPr>
              <a:t>阿拉伯葉</a:t>
            </a:r>
            <a:endParaRPr lang="en-US" altLang="zh-TW" b="0" i="0" u="none" strike="noStrike" dirty="0">
              <a:solidFill>
                <a:srgbClr val="8AB4F8"/>
              </a:solidFill>
              <a:effectLst/>
              <a:latin typeface="arial" panose="020B0604020202020204" pitchFamily="34"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Genome </a:t>
            </a:r>
            <a:r>
              <a:rPr lang="zh-TW" altLang="zh-TW" dirty="0"/>
              <a:t>基因組</a:t>
            </a:r>
            <a:r>
              <a:rPr lang="zh-TW" altLang="en-US" dirty="0"/>
              <a:t> 標註</a:t>
            </a:r>
            <a:endParaRPr lang="en-US" altLang="zh-TW" b="0" i="0" u="none" strike="noStrike" dirty="0">
              <a:solidFill>
                <a:srgbClr val="8AB4F8"/>
              </a:solidFill>
              <a:effectLst/>
              <a:latin typeface="arial" panose="020B0604020202020204" pitchFamily="34" charset="0"/>
              <a:hlinkClick r:id="rId3"/>
            </a:endParaRPr>
          </a:p>
          <a:p>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16</a:t>
            </a:fld>
            <a:endParaRPr lang="zh-TW" altLang="en-US"/>
          </a:p>
        </p:txBody>
      </p:sp>
    </p:spTree>
    <p:extLst>
      <p:ext uri="{BB962C8B-B14F-4D97-AF65-F5344CB8AC3E}">
        <p14:creationId xmlns:p14="http://schemas.microsoft.com/office/powerpoint/2010/main" val="1187503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17</a:t>
            </a:fld>
            <a:endParaRPr lang="zh-TW" altLang="en-US"/>
          </a:p>
        </p:txBody>
      </p:sp>
    </p:spTree>
    <p:extLst>
      <p:ext uri="{BB962C8B-B14F-4D97-AF65-F5344CB8AC3E}">
        <p14:creationId xmlns:p14="http://schemas.microsoft.com/office/powerpoint/2010/main" val="1103934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18</a:t>
            </a:fld>
            <a:endParaRPr lang="zh-TW" altLang="en-US"/>
          </a:p>
        </p:txBody>
      </p:sp>
    </p:spTree>
    <p:extLst>
      <p:ext uri="{BB962C8B-B14F-4D97-AF65-F5344CB8AC3E}">
        <p14:creationId xmlns:p14="http://schemas.microsoft.com/office/powerpoint/2010/main" val="350461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19</a:t>
            </a:fld>
            <a:endParaRPr lang="zh-TW" altLang="en-US"/>
          </a:p>
        </p:txBody>
      </p:sp>
    </p:spTree>
    <p:extLst>
      <p:ext uri="{BB962C8B-B14F-4D97-AF65-F5344CB8AC3E}">
        <p14:creationId xmlns:p14="http://schemas.microsoft.com/office/powerpoint/2010/main" val="3553593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20</a:t>
            </a:fld>
            <a:endParaRPr lang="zh-TW" altLang="en-US"/>
          </a:p>
        </p:txBody>
      </p:sp>
    </p:spTree>
    <p:extLst>
      <p:ext uri="{BB962C8B-B14F-4D97-AF65-F5344CB8AC3E}">
        <p14:creationId xmlns:p14="http://schemas.microsoft.com/office/powerpoint/2010/main" val="2388178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21</a:t>
            </a:fld>
            <a:endParaRPr lang="zh-TW" altLang="en-US"/>
          </a:p>
        </p:txBody>
      </p:sp>
    </p:spTree>
    <p:extLst>
      <p:ext uri="{BB962C8B-B14F-4D97-AF65-F5344CB8AC3E}">
        <p14:creationId xmlns:p14="http://schemas.microsoft.com/office/powerpoint/2010/main" val="2326302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22</a:t>
            </a:fld>
            <a:endParaRPr lang="zh-TW" altLang="en-US"/>
          </a:p>
        </p:txBody>
      </p:sp>
    </p:spTree>
    <p:extLst>
      <p:ext uri="{BB962C8B-B14F-4D97-AF65-F5344CB8AC3E}">
        <p14:creationId xmlns:p14="http://schemas.microsoft.com/office/powerpoint/2010/main" val="1746326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CLST = </a:t>
            </a:r>
            <a:r>
              <a:rPr lang="en-US" altLang="zh-TW" sz="1200" kern="100" dirty="0">
                <a:effectLst/>
                <a:latin typeface="標楷體" panose="03000509000000000000" pitchFamily="65" charset="-120"/>
                <a:ea typeface="新細明體" panose="02020500000000000000" pitchFamily="18" charset="-120"/>
                <a:cs typeface="Times New Roman" panose="02020603050405020304" pitchFamily="18" charset="0"/>
              </a:rPr>
              <a:t>Center for Life Science Technologies </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3</a:t>
            </a:fld>
            <a:endParaRPr lang="zh-TW" altLang="en-US"/>
          </a:p>
        </p:txBody>
      </p:sp>
    </p:spTree>
    <p:extLst>
      <p:ext uri="{BB962C8B-B14F-4D97-AF65-F5344CB8AC3E}">
        <p14:creationId xmlns:p14="http://schemas.microsoft.com/office/powerpoint/2010/main" val="1278030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23</a:t>
            </a:fld>
            <a:endParaRPr lang="zh-TW" altLang="en-US"/>
          </a:p>
        </p:txBody>
      </p:sp>
    </p:spTree>
    <p:extLst>
      <p:ext uri="{BB962C8B-B14F-4D97-AF65-F5344CB8AC3E}">
        <p14:creationId xmlns:p14="http://schemas.microsoft.com/office/powerpoint/2010/main" val="2299649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24</a:t>
            </a:fld>
            <a:endParaRPr lang="zh-TW" altLang="en-US"/>
          </a:p>
        </p:txBody>
      </p:sp>
    </p:spTree>
    <p:extLst>
      <p:ext uri="{BB962C8B-B14F-4D97-AF65-F5344CB8AC3E}">
        <p14:creationId xmlns:p14="http://schemas.microsoft.com/office/powerpoint/2010/main" val="3807854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25</a:t>
            </a:fld>
            <a:endParaRPr lang="zh-TW" altLang="en-US"/>
          </a:p>
        </p:txBody>
      </p:sp>
    </p:spTree>
    <p:extLst>
      <p:ext uri="{BB962C8B-B14F-4D97-AF65-F5344CB8AC3E}">
        <p14:creationId xmlns:p14="http://schemas.microsoft.com/office/powerpoint/2010/main" val="3677572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26</a:t>
            </a:fld>
            <a:endParaRPr lang="zh-TW" altLang="en-US"/>
          </a:p>
        </p:txBody>
      </p:sp>
    </p:spTree>
    <p:extLst>
      <p:ext uri="{BB962C8B-B14F-4D97-AF65-F5344CB8AC3E}">
        <p14:creationId xmlns:p14="http://schemas.microsoft.com/office/powerpoint/2010/main" val="47943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0" i="0" dirty="0">
                <a:solidFill>
                  <a:srgbClr val="D1D5DB"/>
                </a:solidFill>
                <a:effectLst/>
                <a:latin typeface="Söhne"/>
              </a:rPr>
              <a:t>開放訪問：</a:t>
            </a:r>
            <a:r>
              <a:rPr lang="en-US" altLang="zh-TW" b="0" i="0" dirty="0">
                <a:solidFill>
                  <a:srgbClr val="D1D5DB"/>
                </a:solidFill>
                <a:effectLst/>
                <a:latin typeface="Söhne"/>
              </a:rPr>
              <a:t>LOD </a:t>
            </a:r>
            <a:r>
              <a:rPr lang="zh-TW" altLang="en-US" b="0" i="0" dirty="0">
                <a:solidFill>
                  <a:srgbClr val="D1D5DB"/>
                </a:solidFill>
                <a:effectLst/>
                <a:latin typeface="Söhne"/>
              </a:rPr>
              <a:t>的數據應該以開放的方式訪問，任何人都可以自由地使用、檢索和重用這些數據。</a:t>
            </a:r>
          </a:p>
          <a:p>
            <a:pPr algn="l">
              <a:buFont typeface="+mj-lt"/>
              <a:buAutoNum type="arabicPeriod"/>
            </a:pPr>
            <a:r>
              <a:rPr lang="zh-TW" altLang="en-US" b="0" i="0" dirty="0">
                <a:solidFill>
                  <a:srgbClr val="D1D5DB"/>
                </a:solidFill>
                <a:effectLst/>
                <a:latin typeface="Söhne"/>
              </a:rPr>
              <a:t>結構化數據：</a:t>
            </a:r>
            <a:r>
              <a:rPr lang="en-US" altLang="zh-TW" b="0" i="0" dirty="0">
                <a:solidFill>
                  <a:srgbClr val="D1D5DB"/>
                </a:solidFill>
                <a:effectLst/>
                <a:latin typeface="Söhne"/>
              </a:rPr>
              <a:t>LOD </a:t>
            </a:r>
            <a:r>
              <a:rPr lang="zh-TW" altLang="en-US" b="0" i="0" dirty="0">
                <a:solidFill>
                  <a:srgbClr val="D1D5DB"/>
                </a:solidFill>
                <a:effectLst/>
                <a:latin typeface="Söhne"/>
              </a:rPr>
              <a:t>使用結構化的數據格式，如</a:t>
            </a:r>
            <a:r>
              <a:rPr lang="en-US" altLang="zh-TW" b="0" i="0" dirty="0">
                <a:solidFill>
                  <a:srgbClr val="D1D5DB"/>
                </a:solidFill>
                <a:effectLst/>
                <a:latin typeface="Söhne"/>
              </a:rPr>
              <a:t>RDF</a:t>
            </a:r>
            <a:r>
              <a:rPr lang="zh-TW" altLang="en-US" b="0" i="0" dirty="0">
                <a:solidFill>
                  <a:srgbClr val="D1D5DB"/>
                </a:solidFill>
                <a:effectLst/>
                <a:latin typeface="Söhne"/>
              </a:rPr>
              <a:t>（</a:t>
            </a:r>
            <a:r>
              <a:rPr lang="en-US" altLang="zh-TW" b="0" i="0" dirty="0">
                <a:solidFill>
                  <a:srgbClr val="D1D5DB"/>
                </a:solidFill>
                <a:effectLst/>
                <a:latin typeface="Söhne"/>
              </a:rPr>
              <a:t>Resource Description Framework</a:t>
            </a:r>
            <a:r>
              <a:rPr lang="zh-TW" altLang="en-US" b="0" i="0" dirty="0">
                <a:solidFill>
                  <a:srgbClr val="D1D5DB"/>
                </a:solidFill>
                <a:effectLst/>
                <a:latin typeface="Söhne"/>
              </a:rPr>
              <a:t>）來描述數據，使其易於理解和解釋。</a:t>
            </a:r>
          </a:p>
          <a:p>
            <a:pPr algn="l">
              <a:buFont typeface="+mj-lt"/>
              <a:buAutoNum type="arabicPeriod"/>
            </a:pPr>
            <a:r>
              <a:rPr lang="zh-TW" altLang="en-US" b="0" i="0" dirty="0">
                <a:solidFill>
                  <a:srgbClr val="D1D5DB"/>
                </a:solidFill>
                <a:effectLst/>
                <a:latin typeface="Söhne"/>
              </a:rPr>
              <a:t>連接性：</a:t>
            </a:r>
            <a:r>
              <a:rPr lang="en-US" altLang="zh-TW" b="0" i="0" dirty="0">
                <a:solidFill>
                  <a:srgbClr val="D1D5DB"/>
                </a:solidFill>
                <a:effectLst/>
                <a:latin typeface="Söhne"/>
              </a:rPr>
              <a:t>LOD </a:t>
            </a:r>
            <a:r>
              <a:rPr lang="zh-TW" altLang="en-US" b="0" i="0" dirty="0">
                <a:solidFill>
                  <a:srgbClr val="D1D5DB"/>
                </a:solidFill>
                <a:effectLst/>
                <a:latin typeface="Söhne"/>
              </a:rPr>
              <a:t>的關鍵特點是數據之間的連接性。每個數據集都應該使用唯一的</a:t>
            </a:r>
            <a:r>
              <a:rPr lang="en-US" altLang="zh-TW" b="0" i="0" dirty="0">
                <a:solidFill>
                  <a:srgbClr val="D1D5DB"/>
                </a:solidFill>
                <a:effectLst/>
                <a:latin typeface="Söhne"/>
              </a:rPr>
              <a:t>URI</a:t>
            </a:r>
            <a:r>
              <a:rPr lang="zh-TW" altLang="en-US" b="0" i="0" dirty="0">
                <a:solidFill>
                  <a:srgbClr val="D1D5DB"/>
                </a:solidFill>
                <a:effectLst/>
                <a:latin typeface="Söhne"/>
              </a:rPr>
              <a:t>（</a:t>
            </a:r>
            <a:r>
              <a:rPr lang="en-US" altLang="zh-TW" b="0" i="0" dirty="0">
                <a:solidFill>
                  <a:srgbClr val="D1D5DB"/>
                </a:solidFill>
                <a:effectLst/>
                <a:latin typeface="Söhne"/>
              </a:rPr>
              <a:t>Uniform Resource Identifier</a:t>
            </a:r>
            <a:r>
              <a:rPr lang="zh-TW" altLang="en-US" b="0" i="0" dirty="0">
                <a:solidFill>
                  <a:srgbClr val="D1D5DB"/>
                </a:solidFill>
                <a:effectLst/>
                <a:latin typeface="Söhne"/>
              </a:rPr>
              <a:t>）來標識，並且可以通過</a:t>
            </a:r>
            <a:r>
              <a:rPr lang="en-US" altLang="zh-TW" b="0" i="0" dirty="0">
                <a:solidFill>
                  <a:srgbClr val="D1D5DB"/>
                </a:solidFill>
                <a:effectLst/>
                <a:latin typeface="Söhne"/>
              </a:rPr>
              <a:t>URI</a:t>
            </a:r>
            <a:r>
              <a:rPr lang="zh-TW" altLang="en-US" b="0" i="0" dirty="0">
                <a:solidFill>
                  <a:srgbClr val="D1D5DB"/>
                </a:solidFill>
                <a:effectLst/>
                <a:latin typeface="Söhne"/>
              </a:rPr>
              <a:t>互相引用和關聯。</a:t>
            </a:r>
          </a:p>
          <a:p>
            <a:pPr algn="l">
              <a:buFont typeface="+mj-lt"/>
              <a:buAutoNum type="arabicPeriod"/>
            </a:pPr>
            <a:r>
              <a:rPr lang="zh-TW" altLang="en-US" b="0" i="0" dirty="0">
                <a:solidFill>
                  <a:srgbClr val="D1D5DB"/>
                </a:solidFill>
                <a:effectLst/>
                <a:latin typeface="Söhne"/>
              </a:rPr>
              <a:t>語意豐富：</a:t>
            </a:r>
            <a:r>
              <a:rPr lang="en-US" altLang="zh-TW" b="0" i="0" dirty="0">
                <a:solidFill>
                  <a:srgbClr val="D1D5DB"/>
                </a:solidFill>
                <a:effectLst/>
                <a:latin typeface="Söhne"/>
              </a:rPr>
              <a:t>LOD </a:t>
            </a:r>
            <a:r>
              <a:rPr lang="zh-TW" altLang="en-US" b="0" i="0" dirty="0">
                <a:solidFill>
                  <a:srgbClr val="D1D5DB"/>
                </a:solidFill>
                <a:effectLst/>
                <a:latin typeface="Söhne"/>
              </a:rPr>
              <a:t>的數據應該包含豐富的語義信息，以使其能夠自動理解和解釋。這可以通過使用本體論（</a:t>
            </a:r>
            <a:r>
              <a:rPr lang="en-US" altLang="zh-TW" b="0" i="0" dirty="0">
                <a:solidFill>
                  <a:srgbClr val="D1D5DB"/>
                </a:solidFill>
                <a:effectLst/>
                <a:latin typeface="Söhne"/>
              </a:rPr>
              <a:t>Ontology</a:t>
            </a:r>
            <a:r>
              <a:rPr lang="zh-TW" altLang="en-US" b="0" i="0" dirty="0">
                <a:solidFill>
                  <a:srgbClr val="D1D5DB"/>
                </a:solidFill>
                <a:effectLst/>
                <a:latin typeface="Söhne"/>
              </a:rPr>
              <a:t>）來實現，其中定義了數據之間的關係和屬性。</a:t>
            </a:r>
          </a:p>
          <a:p>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4</a:t>
            </a:fld>
            <a:endParaRPr lang="zh-TW" altLang="en-US"/>
          </a:p>
        </p:txBody>
      </p:sp>
    </p:spTree>
    <p:extLst>
      <p:ext uri="{BB962C8B-B14F-4D97-AF65-F5344CB8AC3E}">
        <p14:creationId xmlns:p14="http://schemas.microsoft.com/office/powerpoint/2010/main" val="364243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7474F"/>
                </a:solidFill>
                <a:effectLst/>
                <a:latin typeface="Open Sans" panose="020B0606030504020204" pitchFamily="34" charset="0"/>
              </a:rPr>
              <a:t>The OME Model is a specification for storing data on biological imaging.</a:t>
            </a:r>
          </a:p>
          <a:p>
            <a:r>
              <a:rPr lang="en-US" altLang="zh-TW" b="0" i="0" dirty="0">
                <a:solidFill>
                  <a:srgbClr val="37474F"/>
                </a:solidFill>
                <a:effectLst/>
                <a:latin typeface="Open Sans" panose="020B0606030504020204" pitchFamily="34" charset="0"/>
              </a:rPr>
              <a:t>The model includes image parameters, such as XYZ dimensions and pixels type, as well as extensive metadata on,</a:t>
            </a: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7</a:t>
            </a:fld>
            <a:endParaRPr lang="zh-TW" altLang="en-US"/>
          </a:p>
        </p:txBody>
      </p:sp>
    </p:spTree>
    <p:extLst>
      <p:ext uri="{BB962C8B-B14F-4D97-AF65-F5344CB8AC3E}">
        <p14:creationId xmlns:p14="http://schemas.microsoft.com/office/powerpoint/2010/main" val="4125593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Phenotype:</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是描述生物體在某個特定時刻觀察到的可見和可測量的特徵，包括形態、結構、行為和其他生理特徵。</a:t>
            </a:r>
            <a:endPar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endParaRPr>
          </a:p>
          <a:p>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sub cellular level:</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亞細胞級別，描述比一個細胞更小的級別，像是一個細胞的內部</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sub tissue level:</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亞組織級別，</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like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肌肉組織的內部</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individual level:</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個體級別，通常是肉眼見到的級別</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8</a:t>
            </a:fld>
            <a:endParaRPr lang="zh-TW" altLang="en-US"/>
          </a:p>
        </p:txBody>
      </p:sp>
    </p:spTree>
    <p:extLst>
      <p:ext uri="{BB962C8B-B14F-4D97-AF65-F5344CB8AC3E}">
        <p14:creationId xmlns:p14="http://schemas.microsoft.com/office/powerpoint/2010/main" val="1756108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02122"/>
                </a:solidFill>
                <a:effectLst/>
                <a:latin typeface="Arial" panose="020B0604020202020204" pitchFamily="34" charset="0"/>
              </a:rPr>
              <a:t>The Deep Zoom file format is very similar to the </a:t>
            </a:r>
            <a:r>
              <a:rPr lang="en-US" altLang="zh-TW" b="0" i="0" u="none" strike="noStrike" dirty="0">
                <a:solidFill>
                  <a:srgbClr val="3366CC"/>
                </a:solidFill>
                <a:effectLst/>
                <a:latin typeface="Arial" panose="020B0604020202020204" pitchFamily="34" charset="0"/>
                <a:hlinkClick r:id="rId3" tooltip="Google Maps"/>
              </a:rPr>
              <a:t>Google Maps</a:t>
            </a:r>
            <a:r>
              <a:rPr lang="en-US" altLang="zh-TW" b="0" i="0" dirty="0">
                <a:solidFill>
                  <a:srgbClr val="202122"/>
                </a:solidFill>
                <a:effectLst/>
                <a:latin typeface="Arial" panose="020B0604020202020204" pitchFamily="34" charset="0"/>
              </a:rPr>
              <a:t> image format where images are broken into tiles and then displayed as required. The tiling typically follows a quadtree pattern of increasing resolution of image (in other words twice the zoom and twice the resolution). The main difference is that with Google Maps the actual details on the image change from one zoom level to another, while with Deep Zoom the same image is displayed at each zoom level.</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9</a:t>
            </a:fld>
            <a:endParaRPr lang="zh-TW" altLang="en-US"/>
          </a:p>
        </p:txBody>
      </p:sp>
    </p:spTree>
    <p:extLst>
      <p:ext uri="{BB962C8B-B14F-4D97-AF65-F5344CB8AC3E}">
        <p14:creationId xmlns:p14="http://schemas.microsoft.com/office/powerpoint/2010/main" val="921853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10</a:t>
            </a:fld>
            <a:endParaRPr lang="zh-TW" altLang="en-US"/>
          </a:p>
        </p:txBody>
      </p:sp>
    </p:spTree>
    <p:extLst>
      <p:ext uri="{BB962C8B-B14F-4D97-AF65-F5344CB8AC3E}">
        <p14:creationId xmlns:p14="http://schemas.microsoft.com/office/powerpoint/2010/main" val="3991489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CLST = </a:t>
            </a:r>
            <a:r>
              <a:rPr lang="en-US" altLang="zh-TW" sz="1800" kern="100" dirty="0">
                <a:effectLst/>
                <a:latin typeface="標楷體" panose="03000509000000000000" pitchFamily="65" charset="-120"/>
                <a:ea typeface="新細明體" panose="02020500000000000000" pitchFamily="18" charset="-120"/>
                <a:cs typeface="Times New Roman" panose="02020603050405020304" pitchFamily="18" charset="0"/>
              </a:rPr>
              <a:t>Center for Life Science Technologies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sng" dirty="0" err="1">
                <a:solidFill>
                  <a:srgbClr val="5588BB"/>
                </a:solidFill>
                <a:effectLst/>
                <a:latin typeface="system-ui"/>
                <a:hlinkClick r:id="rId3"/>
              </a:rPr>
              <a:t>NCBITaxon</a:t>
            </a:r>
            <a:r>
              <a:rPr lang="en-US" altLang="zh-TW" b="0" i="0" u="sng" dirty="0">
                <a:solidFill>
                  <a:srgbClr val="5588BB"/>
                </a:solidFill>
                <a:effectLst/>
                <a:latin typeface="system-ui"/>
                <a:hlinkClick r:id="rId3"/>
              </a:rPr>
              <a:t> = NCBI taxonomy</a:t>
            </a:r>
            <a:r>
              <a:rPr lang="en-US" altLang="zh-TW" b="0" i="0" u="sng" dirty="0">
                <a:solidFill>
                  <a:srgbClr val="5588BB"/>
                </a:solidFill>
                <a:effectLst/>
                <a:latin typeface="system-ui"/>
              </a:rPr>
              <a:t>  = NCBI</a:t>
            </a:r>
            <a:r>
              <a:rPr lang="zh-TW" altLang="en-US" b="0" i="0" u="sng" dirty="0">
                <a:solidFill>
                  <a:srgbClr val="5588BB"/>
                </a:solidFill>
                <a:effectLst/>
                <a:latin typeface="system-ui"/>
              </a:rPr>
              <a:t> 分類法 </a:t>
            </a:r>
            <a:r>
              <a:rPr lang="en-US" altLang="zh-TW" b="0" i="0" u="sng" dirty="0">
                <a:solidFill>
                  <a:srgbClr val="5588BB"/>
                </a:solidFill>
                <a:effectLst/>
                <a:latin typeface="system-ui"/>
              </a:rPr>
              <a:t>=</a:t>
            </a:r>
            <a:r>
              <a:rPr lang="zh-TW" altLang="en-US" b="0" i="0" u="sng" dirty="0">
                <a:solidFill>
                  <a:srgbClr val="5588BB"/>
                </a:solidFill>
                <a:effectLst/>
                <a:latin typeface="system-ui"/>
              </a:rPr>
              <a:t> </a:t>
            </a:r>
            <a:r>
              <a:rPr lang="en-US" altLang="zh-TW" b="0" i="0" u="none" strike="noStrike" dirty="0">
                <a:solidFill>
                  <a:srgbClr val="8AB4F8"/>
                </a:solidFill>
                <a:effectLst/>
                <a:latin typeface="arial" panose="020B0604020202020204" pitchFamily="34" charset="0"/>
                <a:hlinkClick r:id="rId4"/>
              </a:rPr>
              <a:t>National Center for Biotechnology Information</a:t>
            </a:r>
            <a:r>
              <a:rPr lang="zh-TW" altLang="en-US" b="0" i="0" u="none" strike="noStrike" dirty="0">
                <a:solidFill>
                  <a:srgbClr val="8AB4F8"/>
                </a:solidFill>
                <a:effectLst/>
                <a:latin typeface="arial" panose="020B0604020202020204" pitchFamily="34" charset="0"/>
                <a:hlinkClick r:id="rId4"/>
              </a:rPr>
              <a:t> </a:t>
            </a:r>
            <a:r>
              <a:rPr lang="en-US" altLang="zh-TW" b="0" i="0" u="none" strike="noStrike" dirty="0">
                <a:solidFill>
                  <a:srgbClr val="8AB4F8"/>
                </a:solidFill>
                <a:effectLst/>
                <a:latin typeface="arial" panose="020B0604020202020204" pitchFamily="34" charset="0"/>
                <a:hlinkClick r:id="rId4"/>
              </a:rPr>
              <a:t>=</a:t>
            </a:r>
            <a:r>
              <a:rPr lang="zh-TW" altLang="en-US" b="0" i="0" dirty="0">
                <a:solidFill>
                  <a:srgbClr val="BDC1C6"/>
                </a:solidFill>
                <a:effectLst/>
                <a:latin typeface="Google Sans"/>
              </a:rPr>
              <a:t>美國國家生物技術資訊中心</a:t>
            </a:r>
            <a:endParaRPr lang="en-US" altLang="zh-TW" b="0" i="0" dirty="0">
              <a:solidFill>
                <a:srgbClr val="BDC1C6"/>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BDC1C6"/>
                </a:solidFill>
                <a:effectLst/>
                <a:latin typeface="Google Sans"/>
              </a:rPr>
              <a:t>Mus musculus =</a:t>
            </a:r>
            <a:r>
              <a:rPr lang="zh-TW" altLang="en-US" b="0" i="0" dirty="0">
                <a:solidFill>
                  <a:srgbClr val="BDC1C6"/>
                </a:solidFill>
                <a:effectLst/>
                <a:latin typeface="Google Sans"/>
              </a:rPr>
              <a:t>小家鼠</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BDC1C6"/>
                </a:solidFill>
                <a:effectLst/>
                <a:latin typeface="Google Sans"/>
              </a:rPr>
              <a:t>Strain = </a:t>
            </a:r>
            <a:r>
              <a:rPr lang="zh-TW" altLang="en-US" b="0" i="0" dirty="0">
                <a:solidFill>
                  <a:srgbClr val="BDC1C6"/>
                </a:solidFill>
                <a:effectLst/>
                <a:latin typeface="Google Sans"/>
              </a:rPr>
              <a:t>品種 </a:t>
            </a:r>
            <a:r>
              <a:rPr lang="en-US" altLang="zh-TW" b="0" i="0" dirty="0">
                <a:solidFill>
                  <a:srgbClr val="BDC1C6"/>
                </a:solidFill>
                <a:effectLst/>
                <a:latin typeface="Google Sans"/>
              </a:rPr>
              <a:t>= C57</a:t>
            </a:r>
            <a:endParaRPr lang="zh-TW" altLang="en-US" b="0" i="0" dirty="0">
              <a:solidFill>
                <a:srgbClr val="BDC1C6"/>
              </a:solidFill>
              <a:effectLst/>
              <a:latin typeface="Google Sans"/>
            </a:endParaRPr>
          </a:p>
          <a:p>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11</a:t>
            </a:fld>
            <a:endParaRPr lang="zh-TW" altLang="en-US"/>
          </a:p>
        </p:txBody>
      </p:sp>
    </p:spTree>
    <p:extLst>
      <p:ext uri="{BB962C8B-B14F-4D97-AF65-F5344CB8AC3E}">
        <p14:creationId xmlns:p14="http://schemas.microsoft.com/office/powerpoint/2010/main" val="110662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a:solidFill>
                  <a:srgbClr val="8AB4F8"/>
                </a:solidFill>
                <a:effectLst/>
                <a:latin typeface="arial" panose="020B0604020202020204" pitchFamily="34" charset="0"/>
                <a:hlinkClick r:id="rId3"/>
              </a:rPr>
              <a:t>phenome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a:solidFill>
                  <a:srgbClr val="8AB4F8"/>
                </a:solidFill>
                <a:effectLst/>
                <a:latin typeface="arial" panose="020B0604020202020204" pitchFamily="34" charset="0"/>
                <a:hlinkClick r:id="rId3"/>
              </a:rPr>
              <a:t>THALIANA </a:t>
            </a:r>
            <a:r>
              <a:rPr lang="zh-TW" altLang="en-US" b="0" i="0" u="none" strike="noStrike" dirty="0">
                <a:solidFill>
                  <a:srgbClr val="8AB4F8"/>
                </a:solidFill>
                <a:effectLst/>
                <a:latin typeface="arial" panose="020B0604020202020204" pitchFamily="34" charset="0"/>
                <a:hlinkClick r:id="rId3"/>
              </a:rPr>
              <a:t>阿拉伯葉</a:t>
            </a:r>
            <a:endParaRPr lang="en-US" altLang="zh-TW" b="0" i="0" u="none" strike="noStrike" dirty="0">
              <a:solidFill>
                <a:srgbClr val="8AB4F8"/>
              </a:solidFill>
              <a:effectLst/>
              <a:latin typeface="arial" panose="020B0604020202020204" pitchFamily="34"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Genome </a:t>
            </a:r>
            <a:r>
              <a:rPr lang="zh-TW" altLang="zh-TW" dirty="0"/>
              <a:t>基因組</a:t>
            </a:r>
            <a:r>
              <a:rPr lang="zh-TW" altLang="en-US" dirty="0"/>
              <a:t> 標註</a:t>
            </a:r>
            <a:endParaRPr lang="en-US" altLang="zh-TW" b="0" i="0" u="none" strike="noStrike" dirty="0">
              <a:solidFill>
                <a:srgbClr val="8AB4F8"/>
              </a:solidFill>
              <a:effectLst/>
              <a:latin typeface="arial" panose="020B0604020202020204" pitchFamily="34" charset="0"/>
              <a:hlinkClick r:id="rId3"/>
            </a:endParaRPr>
          </a:p>
          <a:p>
            <a:endParaRPr lang="zh-TW" altLang="en-US" dirty="0"/>
          </a:p>
        </p:txBody>
      </p:sp>
      <p:sp>
        <p:nvSpPr>
          <p:cNvPr id="4" name="投影片編號版面配置區 3"/>
          <p:cNvSpPr>
            <a:spLocks noGrp="1"/>
          </p:cNvSpPr>
          <p:nvPr>
            <p:ph type="sldNum" sz="quarter" idx="5"/>
          </p:nvPr>
        </p:nvSpPr>
        <p:spPr/>
        <p:txBody>
          <a:bodyPr/>
          <a:lstStyle/>
          <a:p>
            <a:fld id="{006E0DC7-02FE-489E-A7B2-0634BA5891AA}" type="slidenum">
              <a:rPr lang="zh-TW" altLang="en-US" smtClean="0"/>
              <a:t>12</a:t>
            </a:fld>
            <a:endParaRPr lang="zh-TW" altLang="en-US"/>
          </a:p>
        </p:txBody>
      </p:sp>
    </p:spTree>
    <p:extLst>
      <p:ext uri="{BB962C8B-B14F-4D97-AF65-F5344CB8AC3E}">
        <p14:creationId xmlns:p14="http://schemas.microsoft.com/office/powerpoint/2010/main" val="2660224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TW" altLang="en-US"/>
              <a:t>按一下以編輯母片標題樣式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CAA4E29-EE13-4683-96E5-773DEDA41E00}" type="datetime1">
              <a:rPr lang="zh-TW" altLang="en-US" smtClean="0"/>
              <a:t>2023/6/13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2140269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F3F8D451-B0A5-4CFD-9A09-3D68BBDFC917}" type="datetime1">
              <a:rPr lang="zh-TW" altLang="en-US" smtClean="0"/>
              <a:t>2023/6/13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2069286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7D6C35BA-94EA-44C5-AD47-370F1C35A56E}" type="datetime1">
              <a:rPr lang="zh-TW" altLang="en-US" smtClean="0"/>
              <a:t>2023/6/13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918921-E898-49DA-AD5F-995BC76512D4}" type="slidenum">
              <a:rPr lang="zh-TW" altLang="en-US" smtClean="0"/>
              <a:t>‹#›</a:t>
            </a:fld>
            <a:endParaRPr lang="zh-TW"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91416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按一下以編輯母片文字樣式</a:t>
            </a:r>
          </a:p>
        </p:txBody>
      </p:sp>
      <p:sp>
        <p:nvSpPr>
          <p:cNvPr id="5" name="Date Placeholder 4"/>
          <p:cNvSpPr>
            <a:spLocks noGrp="1"/>
          </p:cNvSpPr>
          <p:nvPr>
            <p:ph type="dt" sz="half" idx="10"/>
          </p:nvPr>
        </p:nvSpPr>
        <p:spPr/>
        <p:txBody>
          <a:bodyPr/>
          <a:lstStyle/>
          <a:p>
            <a:fld id="{81C71DC3-1FFC-4D99-B34B-9409C3E0CBF2}" type="datetime1">
              <a:rPr lang="zh-TW" altLang="en-US" smtClean="0"/>
              <a:t>2023/6/13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4139465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按一下以編輯母片文字樣式</a:t>
            </a:r>
          </a:p>
        </p:txBody>
      </p:sp>
      <p:sp>
        <p:nvSpPr>
          <p:cNvPr id="5" name="Date Placeholder 4"/>
          <p:cNvSpPr>
            <a:spLocks noGrp="1"/>
          </p:cNvSpPr>
          <p:nvPr>
            <p:ph type="dt" sz="half" idx="10"/>
          </p:nvPr>
        </p:nvSpPr>
        <p:spPr/>
        <p:txBody>
          <a:bodyPr/>
          <a:lstStyle/>
          <a:p>
            <a:fld id="{B21DD484-6DA6-4E37-8518-CEE6BA51B548}" type="datetime1">
              <a:rPr lang="zh-TW" altLang="en-US" smtClean="0"/>
              <a:t>2023/6/13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918921-E898-49DA-AD5F-995BC76512D4}" type="slidenum">
              <a:rPr lang="zh-TW" altLang="en-US" smtClean="0"/>
              <a:t>‹#›</a:t>
            </a:fld>
            <a:endParaRPr lang="zh-TW"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34382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按一下以編輯母片文字樣式</a:t>
            </a:r>
          </a:p>
        </p:txBody>
      </p:sp>
      <p:sp>
        <p:nvSpPr>
          <p:cNvPr id="5" name="Date Placeholder 4"/>
          <p:cNvSpPr>
            <a:spLocks noGrp="1"/>
          </p:cNvSpPr>
          <p:nvPr>
            <p:ph type="dt" sz="half" idx="10"/>
          </p:nvPr>
        </p:nvSpPr>
        <p:spPr/>
        <p:txBody>
          <a:bodyPr/>
          <a:lstStyle/>
          <a:p>
            <a:fld id="{F49BBC69-E2DA-4A1A-9209-B73619E85EB7}" type="datetime1">
              <a:rPr lang="zh-TW" altLang="en-US" smtClean="0"/>
              <a:t>2023/6/13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1735048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E8A0715-6071-4E1A-85DA-D827F1E71A02}" type="datetime1">
              <a:rPr lang="zh-TW" altLang="en-US" smtClean="0"/>
              <a:t>2023/6/13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880455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4AD11A3-509C-4676-8A01-BDB1B3C4B213}" type="datetime1">
              <a:rPr lang="zh-TW" altLang="en-US" smtClean="0"/>
              <a:t>2023/6/13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2807336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FB6E0AC-C71B-4057-BD06-BA638FEA9956}" type="datetime1">
              <a:rPr lang="zh-TW" altLang="en-US" smtClean="0"/>
              <a:t>2023/6/13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102351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9A82AE3-4AE6-49CD-836C-10253E4E05FA}" type="datetime1">
              <a:rPr lang="zh-TW" altLang="en-US" smtClean="0"/>
              <a:t>2023/6/13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709199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18DBCC8-3611-4686-9D5F-651A9B96A82A}" type="datetime1">
              <a:rPr lang="zh-TW" altLang="en-US" smtClean="0"/>
              <a:t>2023/6/13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289277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877E655-C64A-4F95-9CA0-A912839F3872}" type="datetime1">
              <a:rPr lang="zh-TW" altLang="en-US" smtClean="0"/>
              <a:t>2023/6/13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83022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567E58E-9F43-409D-BC98-49F6ACAEAE92}" type="datetime1">
              <a:rPr lang="zh-TW" altLang="en-US" smtClean="0"/>
              <a:t>2023/6/13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86561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2578A6-BD1F-4724-9F8C-1D2ACD7A42C3}" type="datetime1">
              <a:rPr lang="zh-TW" altLang="en-US" smtClean="0"/>
              <a:t>2023/6/13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334041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TW" altLang="en-US"/>
              <a:t>按一下以編輯母片標題樣式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F6D5C5EC-2E59-4EF5-A5D1-0FFF7200EB51}" type="datetime1">
              <a:rPr lang="zh-TW" altLang="en-US" smtClean="0"/>
              <a:t>2023/6/13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240773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D2097E9-70DB-4B80-8F5D-EE7A102CEB57}" type="datetime1">
              <a:rPr lang="zh-TW" altLang="en-US" smtClean="0"/>
              <a:t>2023/6/13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16320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F0B1381-6363-4B88-9C06-8E7AD1710AAD}" type="datetime1">
              <a:rPr lang="zh-TW" altLang="en-US" smtClean="0"/>
              <a:t>2023/6/13</a:t>
            </a:fld>
            <a:endParaRPr lang="zh-TW"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5918921-E898-49DA-AD5F-995BC76512D4}" type="slidenum">
              <a:rPr lang="zh-TW" altLang="en-US" smtClean="0"/>
              <a:t>‹#›</a:t>
            </a:fld>
            <a:endParaRPr lang="zh-TW" altLang="en-US"/>
          </a:p>
        </p:txBody>
      </p:sp>
    </p:spTree>
    <p:extLst>
      <p:ext uri="{BB962C8B-B14F-4D97-AF65-F5344CB8AC3E}">
        <p14:creationId xmlns:p14="http://schemas.microsoft.com/office/powerpoint/2010/main" val="4235736911"/>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github.com/openzoom/deepzoom.py" TargetMode="External"/><Relationship Id="rId4" Type="http://schemas.openxmlformats.org/officeDocument/2006/relationships/hyperlink" Target="https://imagej.net/plugins/grid-collection-stitchin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metadb.riken.jp/metadb/db/clstMultimodalMicrostruct/http:/metadb.riken.jp/db/clstMultimodalMicrostruct/riken/DeepZoomImageDataset/DZI_MouseBL6_Heart_M10W04_072?viewtype=card" TargetMode="External"/><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openseadragon.github.io/" TargetMode="External"/><Relationship Id="rId9" Type="http://schemas.openxmlformats.org/officeDocument/2006/relationships/hyperlink" Target="https://github.com/openseadragon/openseadragon/releas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metadb.riken.jp/" TargetMode="External"/><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metadb.riken.jp/metadb/db/clstMultimodalMicrostruct/http:/metadb.riken.jp/db/clstMultimodalMicrostruct/riken/DeepZoomImageDataset/DZI_MouseBL6_Heart_M10W04_072?viewtype=car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2110.10407.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ebi.ac.uk/ols/ontologies/ro" TargetMode="External"/><Relationship Id="rId5" Type="http://schemas.openxmlformats.org/officeDocument/2006/relationships/hyperlink" Target="http://xmlns.com/foaf/0.1/" TargetMode="External"/><Relationship Id="rId4" Type="http://schemas.openxmlformats.org/officeDocument/2006/relationships/hyperlink" Target="https://sparontologies.github.io/cito/current/cito.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metadb.riken.jp/metadb/db/clstMultimodalMicrostruct/http:/metadb.riken.jp/db/clstMultimodalMicrostruct/riken/DeepZoomImageDataset/DZI_MouseBL6_Heart_M10W04_072?viewtype=car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hyperlink" Target="https://metadb.riken.jp/metadb/db/clstMultimodalMicrostruct/http:/metadb.riken.jp/db/clstMultimodalMicrostruct/riken/DeepZoomImageDataset/DZI_MouseBL6_Heart_M10W04_072?viewtype=car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2.png"/><Relationship Id="rId18" Type="http://schemas.openxmlformats.org/officeDocument/2006/relationships/customXml" Target="../ink/ink8.xml"/><Relationship Id="rId3" Type="http://schemas.openxmlformats.org/officeDocument/2006/relationships/image" Target="../media/image13.png"/><Relationship Id="rId21"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customXml" Target="../ink/ink5.xml"/><Relationship Id="rId17" Type="http://schemas.openxmlformats.org/officeDocument/2006/relationships/image" Target="../media/image34.png"/><Relationship Id="rId2" Type="http://schemas.openxmlformats.org/officeDocument/2006/relationships/notesSlide" Target="../notesSlides/notesSlide14.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customXml" Target="../ink/ink4.xml"/><Relationship Id="rId19" Type="http://schemas.openxmlformats.org/officeDocument/2006/relationships/image" Target="../media/image35.png"/><Relationship Id="rId4" Type="http://schemas.openxmlformats.org/officeDocument/2006/relationships/customXml" Target="../ink/ink1.xml"/><Relationship Id="rId9" Type="http://schemas.openxmlformats.org/officeDocument/2006/relationships/image" Target="../media/image30.png"/><Relationship Id="rId14" Type="http://schemas.openxmlformats.org/officeDocument/2006/relationships/customXml" Target="../ink/ink6.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metadb.riken.jp/metadb/db/clstMultimodalMicrostruct/http:/metadb.riken.jp/db/clstMultimodalMicrostruct/riken/DeepZoomImageDataset/DZI_NormalRatLiver001" TargetMode="External"/><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openzoom/deepzoom.py"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4.xml"/><Relationship Id="rId7"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7.xml"/><Relationship Id="rId5" Type="http://schemas.openxmlformats.org/officeDocument/2006/relationships/slide" Target="slide7.xml"/><Relationship Id="rId10" Type="http://schemas.openxmlformats.org/officeDocument/2006/relationships/slide" Target="slide16.xml"/><Relationship Id="rId4" Type="http://schemas.openxmlformats.org/officeDocument/2006/relationships/slide" Target="slide5.xml"/><Relationship Id="rId9" Type="http://schemas.openxmlformats.org/officeDocument/2006/relationships/slide" Target="slide1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openzoom/deepzoom.p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49.png"/><Relationship Id="rId4" Type="http://schemas.openxmlformats.org/officeDocument/2006/relationships/customXml" Target="../ink/ink10.xml"/><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customXml" Target="../ink/ink1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customXml" Target="../ink/ink13.xml"/><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customXml" Target="../ink/ink15.xml"/></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58.png"/><Relationship Id="rId4" Type="http://schemas.openxmlformats.org/officeDocument/2006/relationships/customXml" Target="../ink/ink16.xml"/></Relationships>
</file>

<file path=ppt/slides/_rels/slide26.xml.rels><?xml version="1.0" encoding="UTF-8" standalone="yes"?>
<Relationships xmlns="http://schemas.openxmlformats.org/package/2006/relationships"><Relationship Id="rId3" Type="http://schemas.openxmlformats.org/officeDocument/2006/relationships/customXml" Target="../ink/ink18.xml"/><Relationship Id="rId7" Type="http://schemas.openxmlformats.org/officeDocument/2006/relationships/hyperlink" Target="https://kkosudips.github.io/viewer.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customXml" Target="../ink/ink19.xml"/><Relationship Id="rId5" Type="http://schemas.openxmlformats.org/officeDocument/2006/relationships/image" Target="../media/image61.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hyperlink" Target="https://metadb.riken.jp/metadb/fron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clst.multimodal.riken.jp/CLST_ViewerData/EMV_050_170818_HumanBloodCell_K562_01/" TargetMode="External"/><Relationship Id="rId4" Type="http://schemas.openxmlformats.org/officeDocument/2006/relationships/hyperlink" Target="https://openseadragon.github.io/"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metadb.riken.jp/metadb/db/clstMultimodalMicrostruct" TargetMode="External"/><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Deep%20Zoom%20-%20Wikipedia" TargetMode="External"/><Relationship Id="rId4" Type="http://schemas.openxmlformats.org/officeDocument/2006/relationships/hyperlink" Target="https://metadb.riken.jp/metadb/db/clstMultimodalMicrostruct/http:/metadb.riken.jp/db/clstMultimodalMicrostruct/ome/Project" TargetMode="Externa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idr.openmicroscopy.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ome" TargetMode="Externa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rxiv.org/pdf/2110.10407.pdf" TargetMode="External"/><Relationship Id="rId5" Type="http://schemas.openxmlformats.org/officeDocument/2006/relationships/hyperlink" Target="http://www.openmicroscopy.org/Schemas/Documentation/Generated/OME-2016-06/ome.html" TargetMode="External"/><Relationship Id="rId4" Type="http://schemas.openxmlformats.org/officeDocument/2006/relationships/hyperlink" Target="https://www.openmicroscopy.org/community/index.ph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cosmic-colors.com/galax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844F5A-5731-38FA-FBB0-5280A3D6FE1A}"/>
              </a:ext>
            </a:extLst>
          </p:cNvPr>
          <p:cNvSpPr>
            <a:spLocks noGrp="1"/>
          </p:cNvSpPr>
          <p:nvPr>
            <p:ph type="ctrTitle"/>
          </p:nvPr>
        </p:nvSpPr>
        <p:spPr>
          <a:xfrm>
            <a:off x="1466310" y="1519813"/>
            <a:ext cx="10038302" cy="2262781"/>
          </a:xfrm>
        </p:spPr>
        <p:txBody>
          <a:bodyPr>
            <a:noAutofit/>
          </a:bodyPr>
          <a:lstStyle/>
          <a:p>
            <a:r>
              <a:rPr lang="en-US" altLang="zh-TW" sz="3600" dirty="0">
                <a:solidFill>
                  <a:schemeClr val="tx1"/>
                </a:solidFill>
              </a:rPr>
              <a:t>Development of Semantic Web-based Imaging Database for Biological </a:t>
            </a:r>
            <a:r>
              <a:rPr lang="en-US" altLang="zh-TW" sz="3600" dirty="0" err="1">
                <a:solidFill>
                  <a:schemeClr val="tx1"/>
                </a:solidFill>
              </a:rPr>
              <a:t>Morphome</a:t>
            </a:r>
            <a:br>
              <a:rPr lang="en-US" altLang="zh-TW" sz="3600" dirty="0">
                <a:solidFill>
                  <a:schemeClr val="tx1"/>
                </a:solidFill>
              </a:rPr>
            </a:br>
            <a:endParaRPr lang="zh-TW" altLang="en-US" sz="3600" dirty="0">
              <a:solidFill>
                <a:schemeClr val="tx1"/>
              </a:solidFill>
            </a:endParaRPr>
          </a:p>
        </p:txBody>
      </p:sp>
      <p:sp>
        <p:nvSpPr>
          <p:cNvPr id="4" name="副標題 3">
            <a:extLst>
              <a:ext uri="{FF2B5EF4-FFF2-40B4-BE49-F238E27FC236}">
                <a16:creationId xmlns:a16="http://schemas.microsoft.com/office/drawing/2014/main" id="{757FAD89-D4D3-66E1-440A-F8E7A726236B}"/>
              </a:ext>
            </a:extLst>
          </p:cNvPr>
          <p:cNvSpPr>
            <a:spLocks noGrp="1"/>
          </p:cNvSpPr>
          <p:nvPr>
            <p:ph type="subTitle" idx="1"/>
          </p:nvPr>
        </p:nvSpPr>
        <p:spPr/>
        <p:txBody>
          <a:bodyPr/>
          <a:lstStyle/>
          <a:p>
            <a:r>
              <a:rPr lang="zh-TW" altLang="en-US" dirty="0"/>
              <a:t>報告者</a:t>
            </a:r>
            <a:r>
              <a:rPr lang="en-US" altLang="zh-TW" dirty="0"/>
              <a:t>: 40843238</a:t>
            </a:r>
            <a:r>
              <a:rPr lang="zh-TW" altLang="en-US" dirty="0"/>
              <a:t> 資工四乙 江知侑</a:t>
            </a:r>
            <a:br>
              <a:rPr lang="en-US" altLang="zh-TW" dirty="0"/>
            </a:br>
            <a:r>
              <a:rPr lang="zh-TW" altLang="en-US" dirty="0"/>
              <a:t>報告日期</a:t>
            </a:r>
            <a:r>
              <a:rPr lang="en-US" altLang="zh-TW" dirty="0"/>
              <a:t>: 20230613</a:t>
            </a:r>
            <a:br>
              <a:rPr lang="en-US" altLang="zh-TW" dirty="0"/>
            </a:br>
            <a:endParaRPr lang="en-US" altLang="zh-TW" dirty="0"/>
          </a:p>
        </p:txBody>
      </p:sp>
    </p:spTree>
    <p:extLst>
      <p:ext uri="{BB962C8B-B14F-4D97-AF65-F5344CB8AC3E}">
        <p14:creationId xmlns:p14="http://schemas.microsoft.com/office/powerpoint/2010/main" val="3844064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A97BB31-746F-7343-A1EA-88F984735CC9}"/>
              </a:ext>
            </a:extLst>
          </p:cNvPr>
          <p:cNvPicPr>
            <a:picLocks noChangeAspect="1"/>
          </p:cNvPicPr>
          <p:nvPr/>
        </p:nvPicPr>
        <p:blipFill>
          <a:blip r:embed="rId3"/>
          <a:stretch>
            <a:fillRect/>
          </a:stretch>
        </p:blipFill>
        <p:spPr>
          <a:xfrm>
            <a:off x="1087814" y="1538037"/>
            <a:ext cx="6752112" cy="5103341"/>
          </a:xfrm>
          <a:prstGeom prst="rect">
            <a:avLst/>
          </a:prstGeom>
        </p:spPr>
      </p:pic>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en-US" altLang="zh-TW" sz="2800" dirty="0"/>
              <a:t>Microstructural Bioimaging and Image Processing</a:t>
            </a:r>
            <a:br>
              <a:rPr lang="en-US" altLang="zh-TW" sz="2800" dirty="0"/>
            </a:br>
            <a:r>
              <a:rPr lang="en-US" altLang="zh-TW" sz="2800" dirty="0"/>
              <a:t>(</a:t>
            </a:r>
            <a:r>
              <a:rPr lang="zh-TW" altLang="en-US" sz="2800" dirty="0"/>
              <a:t>準備流程</a:t>
            </a:r>
            <a:r>
              <a:rPr lang="en-US" altLang="zh-TW" sz="2800" dirty="0"/>
              <a:t>)</a:t>
            </a:r>
            <a:endParaRPr lang="zh-TW" altLang="en-US" sz="2800" dirty="0"/>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10</a:t>
            </a:fld>
            <a:endParaRPr lang="zh-TW" altLang="en-US"/>
          </a:p>
        </p:txBody>
      </p:sp>
      <p:sp>
        <p:nvSpPr>
          <p:cNvPr id="12" name="文字方塊 11">
            <a:extLst>
              <a:ext uri="{FF2B5EF4-FFF2-40B4-BE49-F238E27FC236}">
                <a16:creationId xmlns:a16="http://schemas.microsoft.com/office/drawing/2014/main" id="{AA87E3B6-86D8-527F-16A6-AFF802D09A8C}"/>
              </a:ext>
            </a:extLst>
          </p:cNvPr>
          <p:cNvSpPr txBox="1"/>
          <p:nvPr/>
        </p:nvSpPr>
        <p:spPr>
          <a:xfrm>
            <a:off x="8255819" y="2232413"/>
            <a:ext cx="1570788" cy="369332"/>
          </a:xfrm>
          <a:prstGeom prst="rect">
            <a:avLst/>
          </a:prstGeom>
          <a:noFill/>
        </p:spPr>
        <p:txBody>
          <a:bodyPr wrap="square">
            <a:spAutoFit/>
          </a:bodyPr>
          <a:lstStyle/>
          <a:p>
            <a:r>
              <a:rPr lang="en-US" altLang="zh-TW" dirty="0" err="1">
                <a:hlinkClick r:id="rId4"/>
              </a:rPr>
              <a:t>imageJ</a:t>
            </a:r>
            <a:r>
              <a:rPr lang="zh-TW" altLang="en-US" dirty="0">
                <a:hlinkClick r:id="rId4"/>
              </a:rPr>
              <a:t>插件</a:t>
            </a:r>
            <a:endParaRPr lang="zh-TW" altLang="en-US" dirty="0"/>
          </a:p>
        </p:txBody>
      </p:sp>
      <p:sp>
        <p:nvSpPr>
          <p:cNvPr id="19" name="文字方塊 18">
            <a:extLst>
              <a:ext uri="{FF2B5EF4-FFF2-40B4-BE49-F238E27FC236}">
                <a16:creationId xmlns:a16="http://schemas.microsoft.com/office/drawing/2014/main" id="{74B5B294-351D-6210-89C1-F43F6DCCCE07}"/>
              </a:ext>
            </a:extLst>
          </p:cNvPr>
          <p:cNvSpPr txBox="1"/>
          <p:nvPr/>
        </p:nvSpPr>
        <p:spPr>
          <a:xfrm>
            <a:off x="4463870" y="4448894"/>
            <a:ext cx="2638799" cy="369332"/>
          </a:xfrm>
          <a:prstGeom prst="rect">
            <a:avLst/>
          </a:prstGeom>
          <a:noFill/>
        </p:spPr>
        <p:txBody>
          <a:bodyPr wrap="square">
            <a:spAutoFit/>
          </a:bodyPr>
          <a:lstStyle/>
          <a:p>
            <a:r>
              <a:rPr lang="en-US" altLang="zh-TW" dirty="0">
                <a:hlinkClick r:id="rId5"/>
              </a:rPr>
              <a:t>Deepzoom.py Github</a:t>
            </a:r>
            <a:endParaRPr lang="zh-TW" altLang="en-US" dirty="0"/>
          </a:p>
        </p:txBody>
      </p:sp>
      <p:pic>
        <p:nvPicPr>
          <p:cNvPr id="25" name="圖片 24">
            <a:extLst>
              <a:ext uri="{FF2B5EF4-FFF2-40B4-BE49-F238E27FC236}">
                <a16:creationId xmlns:a16="http://schemas.microsoft.com/office/drawing/2014/main" id="{A2D2B3A8-226C-53E0-7560-F1255DB5F720}"/>
              </a:ext>
            </a:extLst>
          </p:cNvPr>
          <p:cNvPicPr>
            <a:picLocks noChangeAspect="1"/>
          </p:cNvPicPr>
          <p:nvPr/>
        </p:nvPicPr>
        <p:blipFill>
          <a:blip r:embed="rId6"/>
          <a:stretch>
            <a:fillRect/>
          </a:stretch>
        </p:blipFill>
        <p:spPr>
          <a:xfrm>
            <a:off x="8296363" y="1246786"/>
            <a:ext cx="1013533" cy="1026417"/>
          </a:xfrm>
          <a:prstGeom prst="rect">
            <a:avLst/>
          </a:prstGeom>
        </p:spPr>
      </p:pic>
      <p:pic>
        <p:nvPicPr>
          <p:cNvPr id="27" name="圖片 26">
            <a:extLst>
              <a:ext uri="{FF2B5EF4-FFF2-40B4-BE49-F238E27FC236}">
                <a16:creationId xmlns:a16="http://schemas.microsoft.com/office/drawing/2014/main" id="{E2066D63-A73B-3C2A-4F3E-DDB6F0B787BD}"/>
              </a:ext>
            </a:extLst>
          </p:cNvPr>
          <p:cNvPicPr>
            <a:picLocks noChangeAspect="1"/>
          </p:cNvPicPr>
          <p:nvPr/>
        </p:nvPicPr>
        <p:blipFill>
          <a:blip r:embed="rId7"/>
          <a:stretch>
            <a:fillRect/>
          </a:stretch>
        </p:blipFill>
        <p:spPr>
          <a:xfrm>
            <a:off x="8304857" y="2747355"/>
            <a:ext cx="3199979" cy="3524691"/>
          </a:xfrm>
          <a:prstGeom prst="rect">
            <a:avLst/>
          </a:prstGeom>
        </p:spPr>
      </p:pic>
      <p:sp>
        <p:nvSpPr>
          <p:cNvPr id="3" name="文字方塊 2">
            <a:extLst>
              <a:ext uri="{FF2B5EF4-FFF2-40B4-BE49-F238E27FC236}">
                <a16:creationId xmlns:a16="http://schemas.microsoft.com/office/drawing/2014/main" id="{5538AFEB-70C1-6D5A-8784-8507A16BD4F2}"/>
              </a:ext>
            </a:extLst>
          </p:cNvPr>
          <p:cNvSpPr txBox="1"/>
          <p:nvPr/>
        </p:nvSpPr>
        <p:spPr>
          <a:xfrm>
            <a:off x="9073722" y="6272046"/>
            <a:ext cx="1713931" cy="369332"/>
          </a:xfrm>
          <a:prstGeom prst="rect">
            <a:avLst/>
          </a:prstGeom>
          <a:noFill/>
        </p:spPr>
        <p:txBody>
          <a:bodyPr wrap="none" rtlCol="0">
            <a:spAutoFit/>
          </a:bodyPr>
          <a:lstStyle/>
          <a:p>
            <a:r>
              <a:rPr lang="en-US" altLang="zh-TW" dirty="0" err="1"/>
              <a:t>imageJ</a:t>
            </a:r>
            <a:r>
              <a:rPr lang="zh-TW" altLang="en-US" dirty="0"/>
              <a:t>的畫面</a:t>
            </a:r>
          </a:p>
        </p:txBody>
      </p:sp>
    </p:spTree>
    <p:extLst>
      <p:ext uri="{BB962C8B-B14F-4D97-AF65-F5344CB8AC3E}">
        <p14:creationId xmlns:p14="http://schemas.microsoft.com/office/powerpoint/2010/main" val="128543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fontScale="90000"/>
          </a:bodyPr>
          <a:lstStyle/>
          <a:p>
            <a:r>
              <a:rPr lang="en-US" altLang="zh-TW" sz="2800" dirty="0"/>
              <a:t>Development of Electron Microscopy Viewer and the Annotation of Phenotype Data</a:t>
            </a:r>
            <a:br>
              <a:rPr lang="en-US" altLang="zh-TW" sz="2800" dirty="0"/>
            </a:br>
            <a:r>
              <a:rPr lang="en-US" altLang="zh-TW" sz="2800" dirty="0"/>
              <a:t>(</a:t>
            </a:r>
            <a:r>
              <a:rPr lang="en-US" altLang="zh-TW" sz="2200" dirty="0">
                <a:hlinkClick r:id="rId3"/>
              </a:rPr>
              <a:t>RIKEN CLST Electron Microscopy Viewer</a:t>
            </a:r>
            <a:r>
              <a:rPr lang="en-US" altLang="zh-TW" sz="2800" dirty="0"/>
              <a:t>)</a:t>
            </a:r>
            <a:endParaRPr lang="zh-TW" altLang="en-US" sz="2800" dirty="0"/>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11</a:t>
            </a:fld>
            <a:endParaRPr lang="zh-TW" altLang="en-US"/>
          </a:p>
        </p:txBody>
      </p:sp>
      <p:sp>
        <p:nvSpPr>
          <p:cNvPr id="6" name="內容版面配置區 4">
            <a:extLst>
              <a:ext uri="{FF2B5EF4-FFF2-40B4-BE49-F238E27FC236}">
                <a16:creationId xmlns:a16="http://schemas.microsoft.com/office/drawing/2014/main" id="{845A9DC7-63A3-B71C-1D1F-29F1B23A5D0F}"/>
              </a:ext>
            </a:extLst>
          </p:cNvPr>
          <p:cNvSpPr>
            <a:spLocks noGrp="1"/>
          </p:cNvSpPr>
          <p:nvPr>
            <p:ph idx="1"/>
          </p:nvPr>
        </p:nvSpPr>
        <p:spPr>
          <a:xfrm>
            <a:off x="1541355" y="1847314"/>
            <a:ext cx="8915400" cy="4693701"/>
          </a:xfrm>
        </p:spPr>
        <p:txBody>
          <a:bodyPr>
            <a:normAutofit/>
          </a:bodyPr>
          <a:lstStyle/>
          <a:p>
            <a:r>
              <a:rPr lang="zh-TW" altLang="en-US" dirty="0">
                <a:solidFill>
                  <a:schemeClr val="tx1"/>
                </a:solidFill>
              </a:rPr>
              <a:t>本文基於 </a:t>
            </a:r>
            <a:r>
              <a:rPr lang="en-US" altLang="zh-TW" dirty="0">
                <a:solidFill>
                  <a:schemeClr val="tx1"/>
                </a:solidFill>
                <a:hlinkClick r:id="rId4"/>
              </a:rPr>
              <a:t>OpenSeaDragon</a:t>
            </a:r>
            <a:r>
              <a:rPr lang="zh-TW" altLang="en-US" dirty="0">
                <a:solidFill>
                  <a:schemeClr val="tx1"/>
                </a:solidFill>
                <a:hlinkClick r:id="rId4"/>
              </a:rPr>
              <a:t> </a:t>
            </a:r>
            <a:r>
              <a:rPr lang="en-US" altLang="zh-TW" dirty="0">
                <a:solidFill>
                  <a:schemeClr val="tx1"/>
                </a:solidFill>
              </a:rPr>
              <a:t>(</a:t>
            </a:r>
            <a:r>
              <a:rPr lang="zh-TW" altLang="en-US" dirty="0">
                <a:solidFill>
                  <a:schemeClr val="tx1"/>
                </a:solidFill>
              </a:rPr>
              <a:t>一個開源的可縮放圖像檢視器</a:t>
            </a:r>
            <a:r>
              <a:rPr lang="en-US" altLang="zh-TW" dirty="0">
                <a:solidFill>
                  <a:schemeClr val="tx1"/>
                </a:solidFill>
              </a:rPr>
              <a:t>)</a:t>
            </a:r>
            <a:r>
              <a:rPr lang="zh-TW" altLang="en-US" dirty="0">
                <a:solidFill>
                  <a:schemeClr val="tx1"/>
                </a:solidFill>
              </a:rPr>
              <a:t>，開發出了</a:t>
            </a:r>
            <a:r>
              <a:rPr lang="en-US" altLang="zh-TW" dirty="0">
                <a:solidFill>
                  <a:schemeClr val="tx1"/>
                </a:solidFill>
              </a:rPr>
              <a:t>RIKEN CLST Electron Microscopy Viewer</a:t>
            </a:r>
            <a:r>
              <a:rPr lang="zh-TW" altLang="en-US" dirty="0">
                <a:solidFill>
                  <a:schemeClr val="tx1"/>
                </a:solidFill>
              </a:rPr>
              <a:t>，在原本的縮放功能上，增加了 </a:t>
            </a:r>
            <a:r>
              <a:rPr lang="en-US" altLang="zh-TW" dirty="0">
                <a:solidFill>
                  <a:schemeClr val="tx1"/>
                </a:solidFill>
              </a:rPr>
              <a:t>Snapshot </a:t>
            </a:r>
            <a:r>
              <a:rPr lang="zh-TW" altLang="en-US" dirty="0">
                <a:solidFill>
                  <a:schemeClr val="tx1"/>
                </a:solidFill>
              </a:rPr>
              <a:t>產生</a:t>
            </a:r>
            <a:r>
              <a:rPr lang="en-US" altLang="zh-TW" dirty="0">
                <a:solidFill>
                  <a:schemeClr val="tx1"/>
                </a:solidFill>
              </a:rPr>
              <a:t>URI</a:t>
            </a:r>
            <a:r>
              <a:rPr lang="zh-TW" altLang="en-US" dirty="0">
                <a:solidFill>
                  <a:schemeClr val="tx1"/>
                </a:solidFill>
              </a:rPr>
              <a:t>、</a:t>
            </a:r>
            <a:r>
              <a:rPr lang="en-US" altLang="zh-TW" dirty="0">
                <a:solidFill>
                  <a:schemeClr val="tx1"/>
                </a:solidFill>
              </a:rPr>
              <a:t>Annotation</a:t>
            </a:r>
            <a:r>
              <a:rPr lang="zh-TW" altLang="en-US" dirty="0">
                <a:solidFill>
                  <a:schemeClr val="tx1"/>
                </a:solidFill>
              </a:rPr>
              <a:t>功能，並且在側欄上加上</a:t>
            </a:r>
            <a:r>
              <a:rPr lang="en-US" altLang="zh-TW" dirty="0">
                <a:solidFill>
                  <a:schemeClr val="tx1"/>
                </a:solidFill>
              </a:rPr>
              <a:t>Metadata</a:t>
            </a:r>
            <a:r>
              <a:rPr lang="zh-TW" altLang="en-US" dirty="0">
                <a:solidFill>
                  <a:schemeClr val="tx1"/>
                </a:solidFill>
              </a:rPr>
              <a:t>來描述該圖像資源。</a:t>
            </a:r>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p:txBody>
      </p:sp>
      <p:pic>
        <p:nvPicPr>
          <p:cNvPr id="24" name="圖片 23">
            <a:extLst>
              <a:ext uri="{FF2B5EF4-FFF2-40B4-BE49-F238E27FC236}">
                <a16:creationId xmlns:a16="http://schemas.microsoft.com/office/drawing/2014/main" id="{1B52FA26-49D3-15F8-0CC9-683AAAC5FEF9}"/>
              </a:ext>
            </a:extLst>
          </p:cNvPr>
          <p:cNvPicPr>
            <a:picLocks noChangeAspect="1"/>
          </p:cNvPicPr>
          <p:nvPr/>
        </p:nvPicPr>
        <p:blipFill>
          <a:blip r:embed="rId5"/>
          <a:stretch>
            <a:fillRect/>
          </a:stretch>
        </p:blipFill>
        <p:spPr>
          <a:xfrm>
            <a:off x="8948815" y="2987790"/>
            <a:ext cx="3110968" cy="3376779"/>
          </a:xfrm>
          <a:prstGeom prst="rect">
            <a:avLst/>
          </a:prstGeom>
        </p:spPr>
      </p:pic>
      <p:pic>
        <p:nvPicPr>
          <p:cNvPr id="32" name="圖片 31">
            <a:extLst>
              <a:ext uri="{FF2B5EF4-FFF2-40B4-BE49-F238E27FC236}">
                <a16:creationId xmlns:a16="http://schemas.microsoft.com/office/drawing/2014/main" id="{AA7935BF-C9E4-1E58-79F8-1FD48BFD9323}"/>
              </a:ext>
            </a:extLst>
          </p:cNvPr>
          <p:cNvPicPr>
            <a:picLocks noChangeAspect="1"/>
          </p:cNvPicPr>
          <p:nvPr/>
        </p:nvPicPr>
        <p:blipFill>
          <a:blip r:embed="rId6"/>
          <a:stretch>
            <a:fillRect/>
          </a:stretch>
        </p:blipFill>
        <p:spPr>
          <a:xfrm>
            <a:off x="6247836" y="5592035"/>
            <a:ext cx="2600688" cy="1086002"/>
          </a:xfrm>
          <a:prstGeom prst="rect">
            <a:avLst/>
          </a:prstGeom>
        </p:spPr>
      </p:pic>
      <p:pic>
        <p:nvPicPr>
          <p:cNvPr id="34" name="圖片 33">
            <a:extLst>
              <a:ext uri="{FF2B5EF4-FFF2-40B4-BE49-F238E27FC236}">
                <a16:creationId xmlns:a16="http://schemas.microsoft.com/office/drawing/2014/main" id="{0327CD91-9FB6-2DD6-387B-6657C3022C48}"/>
              </a:ext>
            </a:extLst>
          </p:cNvPr>
          <p:cNvPicPr>
            <a:picLocks noChangeAspect="1"/>
          </p:cNvPicPr>
          <p:nvPr/>
        </p:nvPicPr>
        <p:blipFill>
          <a:blip r:embed="rId7"/>
          <a:stretch>
            <a:fillRect/>
          </a:stretch>
        </p:blipFill>
        <p:spPr>
          <a:xfrm>
            <a:off x="6247836" y="2940422"/>
            <a:ext cx="2606037" cy="2547568"/>
          </a:xfrm>
          <a:prstGeom prst="rect">
            <a:avLst/>
          </a:prstGeom>
        </p:spPr>
      </p:pic>
      <p:pic>
        <p:nvPicPr>
          <p:cNvPr id="38" name="圖片 37">
            <a:extLst>
              <a:ext uri="{FF2B5EF4-FFF2-40B4-BE49-F238E27FC236}">
                <a16:creationId xmlns:a16="http://schemas.microsoft.com/office/drawing/2014/main" id="{A80610FA-D80D-0CA2-F61B-B594EB738F56}"/>
              </a:ext>
            </a:extLst>
          </p:cNvPr>
          <p:cNvPicPr>
            <a:picLocks noChangeAspect="1"/>
          </p:cNvPicPr>
          <p:nvPr/>
        </p:nvPicPr>
        <p:blipFill>
          <a:blip r:embed="rId8"/>
          <a:stretch>
            <a:fillRect/>
          </a:stretch>
        </p:blipFill>
        <p:spPr>
          <a:xfrm>
            <a:off x="1069976" y="2987790"/>
            <a:ext cx="4031517" cy="3095952"/>
          </a:xfrm>
          <a:prstGeom prst="rect">
            <a:avLst/>
          </a:prstGeom>
        </p:spPr>
      </p:pic>
      <p:sp>
        <p:nvSpPr>
          <p:cNvPr id="39" name="文字方塊 38">
            <a:extLst>
              <a:ext uri="{FF2B5EF4-FFF2-40B4-BE49-F238E27FC236}">
                <a16:creationId xmlns:a16="http://schemas.microsoft.com/office/drawing/2014/main" id="{D9D999D5-A0FD-D615-979F-53E8F5868E56}"/>
              </a:ext>
            </a:extLst>
          </p:cNvPr>
          <p:cNvSpPr txBox="1"/>
          <p:nvPr/>
        </p:nvSpPr>
        <p:spPr>
          <a:xfrm>
            <a:off x="1446267" y="6141121"/>
            <a:ext cx="2937022" cy="369332"/>
          </a:xfrm>
          <a:prstGeom prst="rect">
            <a:avLst/>
          </a:prstGeom>
          <a:noFill/>
        </p:spPr>
        <p:txBody>
          <a:bodyPr wrap="none" rtlCol="0">
            <a:spAutoFit/>
          </a:bodyPr>
          <a:lstStyle/>
          <a:p>
            <a:r>
              <a:rPr lang="en-US" altLang="zh-TW" dirty="0"/>
              <a:t>OpenSeaDragon Viewer</a:t>
            </a:r>
          </a:p>
        </p:txBody>
      </p:sp>
      <p:sp>
        <p:nvSpPr>
          <p:cNvPr id="40" name="文字方塊 39">
            <a:extLst>
              <a:ext uri="{FF2B5EF4-FFF2-40B4-BE49-F238E27FC236}">
                <a16:creationId xmlns:a16="http://schemas.microsoft.com/office/drawing/2014/main" id="{1D2E033C-A1F6-5A67-0335-233DB785D310}"/>
              </a:ext>
            </a:extLst>
          </p:cNvPr>
          <p:cNvSpPr txBox="1"/>
          <p:nvPr/>
        </p:nvSpPr>
        <p:spPr>
          <a:xfrm>
            <a:off x="1963877" y="6488668"/>
            <a:ext cx="950901" cy="369332"/>
          </a:xfrm>
          <a:prstGeom prst="rect">
            <a:avLst/>
          </a:prstGeom>
          <a:noFill/>
        </p:spPr>
        <p:txBody>
          <a:bodyPr wrap="none" rtlCol="0">
            <a:spAutoFit/>
          </a:bodyPr>
          <a:lstStyle/>
          <a:p>
            <a:r>
              <a:rPr lang="en-US" altLang="zh-TW" dirty="0">
                <a:hlinkClick r:id="rId9"/>
              </a:rPr>
              <a:t>Github</a:t>
            </a:r>
            <a:endParaRPr lang="zh-TW" altLang="en-US" dirty="0"/>
          </a:p>
        </p:txBody>
      </p:sp>
    </p:spTree>
    <p:extLst>
      <p:ext uri="{BB962C8B-B14F-4D97-AF65-F5344CB8AC3E}">
        <p14:creationId xmlns:p14="http://schemas.microsoft.com/office/powerpoint/2010/main" val="595871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en-US" altLang="zh-TW" sz="2800" dirty="0"/>
              <a:t>Construction of </a:t>
            </a:r>
            <a:r>
              <a:rPr lang="en-US" altLang="zh-TW" sz="2800" dirty="0" err="1"/>
              <a:t>Metadatabase</a:t>
            </a:r>
            <a:r>
              <a:rPr lang="en-US" altLang="zh-TW" sz="2800" dirty="0"/>
              <a:t> for Microstructural Imaging Data of </a:t>
            </a:r>
            <a:r>
              <a:rPr lang="en-US" altLang="zh-TW" sz="2800" dirty="0" err="1"/>
              <a:t>Biotissue</a:t>
            </a:r>
            <a:endParaRPr lang="zh-TW" altLang="en-US" sz="2800" dirty="0"/>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12</a:t>
            </a:fld>
            <a:endParaRPr lang="zh-TW" altLang="en-US"/>
          </a:p>
        </p:txBody>
      </p:sp>
      <p:sp>
        <p:nvSpPr>
          <p:cNvPr id="6" name="內容版面配置區 4">
            <a:extLst>
              <a:ext uri="{FF2B5EF4-FFF2-40B4-BE49-F238E27FC236}">
                <a16:creationId xmlns:a16="http://schemas.microsoft.com/office/drawing/2014/main" id="{845A9DC7-63A3-B71C-1D1F-29F1B23A5D0F}"/>
              </a:ext>
            </a:extLst>
          </p:cNvPr>
          <p:cNvSpPr>
            <a:spLocks noGrp="1"/>
          </p:cNvSpPr>
          <p:nvPr>
            <p:ph idx="1"/>
          </p:nvPr>
        </p:nvSpPr>
        <p:spPr>
          <a:xfrm>
            <a:off x="1541355" y="1847314"/>
            <a:ext cx="8915400" cy="4693701"/>
          </a:xfrm>
        </p:spPr>
        <p:txBody>
          <a:bodyPr>
            <a:normAutofit/>
          </a:bodyPr>
          <a:lstStyle/>
          <a:p>
            <a:r>
              <a:rPr lang="en-US" altLang="zh-TW" dirty="0">
                <a:solidFill>
                  <a:schemeClr val="tx1"/>
                </a:solidFill>
              </a:rPr>
              <a:t>RIKEN</a:t>
            </a:r>
            <a:r>
              <a:rPr lang="zh-TW" altLang="en-US" dirty="0">
                <a:solidFill>
                  <a:schemeClr val="tx1"/>
                </a:solidFill>
              </a:rPr>
              <a:t> 在先前為了提供生命科學領域的前沿研究社區合適的</a:t>
            </a:r>
            <a:r>
              <a:rPr lang="en-US" altLang="zh-TW" dirty="0">
                <a:solidFill>
                  <a:schemeClr val="tx1"/>
                </a:solidFill>
              </a:rPr>
              <a:t>Metadata</a:t>
            </a:r>
            <a:r>
              <a:rPr lang="zh-TW" altLang="en-US" dirty="0">
                <a:solidFill>
                  <a:schemeClr val="tx1"/>
                </a:solidFill>
              </a:rPr>
              <a:t>，架設了一個平台 </a:t>
            </a:r>
            <a:r>
              <a:rPr lang="en-US" altLang="zh-TW" dirty="0">
                <a:solidFill>
                  <a:schemeClr val="tx1"/>
                </a:solidFill>
                <a:hlinkClick r:id="rId3"/>
              </a:rPr>
              <a:t>RIKEN </a:t>
            </a:r>
            <a:r>
              <a:rPr lang="en-US" altLang="zh-TW" dirty="0" err="1">
                <a:solidFill>
                  <a:schemeClr val="tx1"/>
                </a:solidFill>
                <a:hlinkClick r:id="rId3"/>
              </a:rPr>
              <a:t>MetaDatabase</a:t>
            </a:r>
            <a:r>
              <a:rPr lang="zh-TW" altLang="en-US" dirty="0">
                <a:solidFill>
                  <a:schemeClr val="tx1"/>
                </a:solidFill>
              </a:rPr>
              <a:t>，目前該平台上共有</a:t>
            </a:r>
            <a:r>
              <a:rPr lang="en-US" altLang="zh-TW" dirty="0">
                <a:solidFill>
                  <a:schemeClr val="tx1"/>
                </a:solidFill>
              </a:rPr>
              <a:t>124</a:t>
            </a:r>
            <a:r>
              <a:rPr lang="zh-TW" altLang="en-US" dirty="0">
                <a:solidFill>
                  <a:schemeClr val="tx1"/>
                </a:solidFill>
              </a:rPr>
              <a:t>個</a:t>
            </a:r>
            <a:r>
              <a:rPr lang="en-US" altLang="zh-TW" dirty="0">
                <a:solidFill>
                  <a:schemeClr val="tx1"/>
                </a:solidFill>
              </a:rPr>
              <a:t>Database</a:t>
            </a:r>
            <a:r>
              <a:rPr lang="zh-TW" altLang="en-US" dirty="0">
                <a:solidFill>
                  <a:schemeClr val="tx1"/>
                </a:solidFill>
              </a:rPr>
              <a:t>。而本文為了分享微觀結構圖像的</a:t>
            </a:r>
            <a:r>
              <a:rPr lang="en-US" altLang="zh-TW" dirty="0">
                <a:solidFill>
                  <a:schemeClr val="tx1"/>
                </a:solidFill>
              </a:rPr>
              <a:t>Metadata</a:t>
            </a:r>
            <a:r>
              <a:rPr lang="zh-TW" altLang="en-US" dirty="0">
                <a:solidFill>
                  <a:schemeClr val="tx1"/>
                </a:solidFill>
              </a:rPr>
              <a:t>，建立了一個</a:t>
            </a:r>
            <a:r>
              <a:rPr lang="en-US" altLang="zh-TW" dirty="0">
                <a:solidFill>
                  <a:schemeClr val="tx1"/>
                </a:solidFill>
                <a:hlinkClick r:id="rId4"/>
              </a:rPr>
              <a:t>RIKEN Microstructural Imaging </a:t>
            </a:r>
            <a:r>
              <a:rPr lang="en-US" altLang="zh-TW" dirty="0" err="1">
                <a:solidFill>
                  <a:schemeClr val="tx1"/>
                </a:solidFill>
                <a:hlinkClick r:id="rId4"/>
              </a:rPr>
              <a:t>Metadatabase</a:t>
            </a:r>
            <a:r>
              <a:rPr lang="zh-TW" altLang="en-US" dirty="0">
                <a:solidFill>
                  <a:schemeClr val="tx1"/>
                </a:solidFill>
              </a:rPr>
              <a:t>，該文用到的圖像及描述都是放在該資料庫中。</a:t>
            </a:r>
            <a:endParaRPr lang="en-US" altLang="zh-TW" dirty="0">
              <a:solidFill>
                <a:schemeClr val="tx1"/>
              </a:solidFill>
            </a:endParaRPr>
          </a:p>
        </p:txBody>
      </p:sp>
      <p:pic>
        <p:nvPicPr>
          <p:cNvPr id="10" name="圖片 9">
            <a:extLst>
              <a:ext uri="{FF2B5EF4-FFF2-40B4-BE49-F238E27FC236}">
                <a16:creationId xmlns:a16="http://schemas.microsoft.com/office/drawing/2014/main" id="{F5E13790-DE96-FAA3-9417-F977845246E8}"/>
              </a:ext>
            </a:extLst>
          </p:cNvPr>
          <p:cNvPicPr>
            <a:picLocks noChangeAspect="1"/>
          </p:cNvPicPr>
          <p:nvPr/>
        </p:nvPicPr>
        <p:blipFill>
          <a:blip r:embed="rId5"/>
          <a:stretch>
            <a:fillRect/>
          </a:stretch>
        </p:blipFill>
        <p:spPr>
          <a:xfrm>
            <a:off x="447423" y="3112956"/>
            <a:ext cx="4082631" cy="695151"/>
          </a:xfrm>
          <a:prstGeom prst="rect">
            <a:avLst/>
          </a:prstGeom>
        </p:spPr>
      </p:pic>
      <p:pic>
        <p:nvPicPr>
          <p:cNvPr id="12" name="圖片 11">
            <a:extLst>
              <a:ext uri="{FF2B5EF4-FFF2-40B4-BE49-F238E27FC236}">
                <a16:creationId xmlns:a16="http://schemas.microsoft.com/office/drawing/2014/main" id="{F2D44020-A29C-2F1C-BE34-46D0D41E549F}"/>
              </a:ext>
            </a:extLst>
          </p:cNvPr>
          <p:cNvPicPr>
            <a:picLocks noChangeAspect="1"/>
          </p:cNvPicPr>
          <p:nvPr/>
        </p:nvPicPr>
        <p:blipFill>
          <a:blip r:embed="rId6"/>
          <a:stretch>
            <a:fillRect/>
          </a:stretch>
        </p:blipFill>
        <p:spPr>
          <a:xfrm>
            <a:off x="388295" y="3808107"/>
            <a:ext cx="4094215" cy="2992951"/>
          </a:xfrm>
          <a:prstGeom prst="rect">
            <a:avLst/>
          </a:prstGeom>
        </p:spPr>
      </p:pic>
      <p:pic>
        <p:nvPicPr>
          <p:cNvPr id="14" name="圖片 13">
            <a:extLst>
              <a:ext uri="{FF2B5EF4-FFF2-40B4-BE49-F238E27FC236}">
                <a16:creationId xmlns:a16="http://schemas.microsoft.com/office/drawing/2014/main" id="{85D81264-CEF5-194E-EF0B-7FCC465B3933}"/>
              </a:ext>
            </a:extLst>
          </p:cNvPr>
          <p:cNvPicPr>
            <a:picLocks noChangeAspect="1"/>
          </p:cNvPicPr>
          <p:nvPr/>
        </p:nvPicPr>
        <p:blipFill>
          <a:blip r:embed="rId7"/>
          <a:stretch>
            <a:fillRect/>
          </a:stretch>
        </p:blipFill>
        <p:spPr>
          <a:xfrm>
            <a:off x="4589182" y="3613656"/>
            <a:ext cx="7378917" cy="2620234"/>
          </a:xfrm>
          <a:prstGeom prst="rect">
            <a:avLst/>
          </a:prstGeom>
        </p:spPr>
      </p:pic>
    </p:spTree>
    <p:extLst>
      <p:ext uri="{BB962C8B-B14F-4D97-AF65-F5344CB8AC3E}">
        <p14:creationId xmlns:p14="http://schemas.microsoft.com/office/powerpoint/2010/main" val="1228383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en-US" altLang="zh-TW" sz="2800" dirty="0"/>
              <a:t>Vocabulary Extension for Experimental Description and </a:t>
            </a:r>
            <a:r>
              <a:rPr lang="en-US" altLang="zh-TW" sz="2800" dirty="0" err="1"/>
              <a:t>Morphome</a:t>
            </a:r>
            <a:r>
              <a:rPr lang="en-US" altLang="zh-TW" sz="2800" dirty="0"/>
              <a:t> Data Description</a:t>
            </a:r>
            <a:endParaRPr lang="zh-TW" altLang="en-US" sz="2800" dirty="0"/>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13</a:t>
            </a:fld>
            <a:endParaRPr lang="zh-TW" altLang="en-US"/>
          </a:p>
        </p:txBody>
      </p:sp>
      <p:sp>
        <p:nvSpPr>
          <p:cNvPr id="6" name="內容版面配置區 4">
            <a:extLst>
              <a:ext uri="{FF2B5EF4-FFF2-40B4-BE49-F238E27FC236}">
                <a16:creationId xmlns:a16="http://schemas.microsoft.com/office/drawing/2014/main" id="{845A9DC7-63A3-B71C-1D1F-29F1B23A5D0F}"/>
              </a:ext>
            </a:extLst>
          </p:cNvPr>
          <p:cNvSpPr>
            <a:spLocks noGrp="1"/>
          </p:cNvSpPr>
          <p:nvPr>
            <p:ph idx="1"/>
          </p:nvPr>
        </p:nvSpPr>
        <p:spPr>
          <a:xfrm>
            <a:off x="1541355" y="1803772"/>
            <a:ext cx="8915400" cy="4693701"/>
          </a:xfrm>
        </p:spPr>
        <p:txBody>
          <a:bodyPr>
            <a:normAutofit/>
          </a:bodyPr>
          <a:lstStyle/>
          <a:p>
            <a:r>
              <a:rPr lang="en-US" altLang="zh-TW" dirty="0">
                <a:solidFill>
                  <a:schemeClr val="tx1"/>
                </a:solidFill>
              </a:rPr>
              <a:t>RIKEN</a:t>
            </a:r>
            <a:r>
              <a:rPr lang="zh-TW" altLang="en-US" dirty="0">
                <a:solidFill>
                  <a:schemeClr val="tx1"/>
                </a:solidFill>
              </a:rPr>
              <a:t> 在</a:t>
            </a:r>
            <a:r>
              <a:rPr lang="zh-TW" altLang="en-US" dirty="0">
                <a:solidFill>
                  <a:schemeClr val="tx1"/>
                </a:solidFill>
                <a:hlinkClick r:id="rId3"/>
              </a:rPr>
              <a:t>別篇論文</a:t>
            </a:r>
            <a:r>
              <a:rPr lang="zh-TW" altLang="en-US" dirty="0">
                <a:solidFill>
                  <a:schemeClr val="tx1"/>
                </a:solidFill>
              </a:rPr>
              <a:t>當中發布了 </a:t>
            </a:r>
            <a:r>
              <a:rPr lang="en-US" altLang="zh-TW" dirty="0">
                <a:solidFill>
                  <a:schemeClr val="tx1"/>
                </a:solidFill>
              </a:rPr>
              <a:t>Microscopy Ontology</a:t>
            </a:r>
            <a:r>
              <a:rPr lang="zh-TW" altLang="en-US" dirty="0">
                <a:solidFill>
                  <a:schemeClr val="tx1"/>
                </a:solidFill>
              </a:rPr>
              <a:t>，用來定義顯微鏡成像的上層概念，包括 </a:t>
            </a:r>
            <a:r>
              <a:rPr lang="en-US" altLang="zh-TW" dirty="0">
                <a:solidFill>
                  <a:schemeClr val="tx1"/>
                </a:solidFill>
              </a:rPr>
              <a:t>Project(</a:t>
            </a:r>
            <a:r>
              <a:rPr lang="zh-TW" altLang="en-US" dirty="0">
                <a:solidFill>
                  <a:schemeClr val="tx1"/>
                </a:solidFill>
              </a:rPr>
              <a:t>項目</a:t>
            </a:r>
            <a:r>
              <a:rPr lang="en-US" altLang="zh-TW" dirty="0">
                <a:solidFill>
                  <a:schemeClr val="tx1"/>
                </a:solidFill>
              </a:rPr>
              <a:t>)</a:t>
            </a:r>
            <a:r>
              <a:rPr lang="zh-TW" altLang="en-US" dirty="0">
                <a:solidFill>
                  <a:schemeClr val="tx1"/>
                </a:solidFill>
              </a:rPr>
              <a:t>、</a:t>
            </a:r>
            <a:r>
              <a:rPr lang="en-US" altLang="zh-TW" dirty="0">
                <a:solidFill>
                  <a:schemeClr val="tx1"/>
                </a:solidFill>
              </a:rPr>
              <a:t>Experimenter(</a:t>
            </a:r>
            <a:r>
              <a:rPr lang="zh-TW" altLang="en-US" dirty="0">
                <a:solidFill>
                  <a:schemeClr val="tx1"/>
                </a:solidFill>
              </a:rPr>
              <a:t>實驗者</a:t>
            </a:r>
            <a:r>
              <a:rPr lang="en-US" altLang="zh-TW" dirty="0">
                <a:solidFill>
                  <a:schemeClr val="tx1"/>
                </a:solidFill>
              </a:rPr>
              <a:t>)</a:t>
            </a:r>
            <a:r>
              <a:rPr lang="zh-TW" altLang="en-US" dirty="0">
                <a:solidFill>
                  <a:schemeClr val="tx1"/>
                </a:solidFill>
              </a:rPr>
              <a:t>、</a:t>
            </a:r>
            <a:r>
              <a:rPr lang="en-US" altLang="zh-TW" dirty="0">
                <a:solidFill>
                  <a:schemeClr val="tx1"/>
                </a:solidFill>
              </a:rPr>
              <a:t>Image(</a:t>
            </a:r>
            <a:r>
              <a:rPr lang="zh-TW" altLang="en-US" dirty="0">
                <a:solidFill>
                  <a:schemeClr val="tx1"/>
                </a:solidFill>
              </a:rPr>
              <a:t>影像</a:t>
            </a:r>
            <a:r>
              <a:rPr lang="en-US" altLang="zh-TW" dirty="0">
                <a:solidFill>
                  <a:schemeClr val="tx1"/>
                </a:solidFill>
              </a:rPr>
              <a:t>)</a:t>
            </a:r>
            <a:r>
              <a:rPr lang="zh-TW" altLang="en-US" dirty="0">
                <a:solidFill>
                  <a:schemeClr val="tx1"/>
                </a:solidFill>
              </a:rPr>
              <a:t>、儀器</a:t>
            </a:r>
            <a:r>
              <a:rPr lang="en-US" altLang="zh-TW" dirty="0">
                <a:solidFill>
                  <a:schemeClr val="tx1"/>
                </a:solidFill>
              </a:rPr>
              <a:t>(Instrument)…</a:t>
            </a:r>
            <a:r>
              <a:rPr lang="zh-TW" altLang="en-US" dirty="0">
                <a:solidFill>
                  <a:schemeClr val="tx1"/>
                </a:solidFill>
              </a:rPr>
              <a:t>，該</a:t>
            </a:r>
            <a:r>
              <a:rPr lang="en-US" altLang="zh-TW" dirty="0">
                <a:solidFill>
                  <a:schemeClr val="tx1"/>
                </a:solidFill>
              </a:rPr>
              <a:t>Ontology </a:t>
            </a:r>
            <a:r>
              <a:rPr lang="zh-TW" altLang="en-US" dirty="0">
                <a:solidFill>
                  <a:schemeClr val="tx1"/>
                </a:solidFill>
              </a:rPr>
              <a:t>包含 </a:t>
            </a:r>
            <a:r>
              <a:rPr lang="en-US" altLang="zh-TW" dirty="0">
                <a:solidFill>
                  <a:schemeClr val="tx1"/>
                </a:solidFill>
              </a:rPr>
              <a:t>324</a:t>
            </a:r>
            <a:r>
              <a:rPr lang="zh-TW" altLang="en-US" dirty="0">
                <a:solidFill>
                  <a:schemeClr val="tx1"/>
                </a:solidFill>
              </a:rPr>
              <a:t>個 </a:t>
            </a:r>
            <a:r>
              <a:rPr lang="en-US" altLang="zh-TW" dirty="0">
                <a:solidFill>
                  <a:schemeClr val="tx1"/>
                </a:solidFill>
              </a:rPr>
              <a:t>Classes</a:t>
            </a:r>
            <a:r>
              <a:rPr lang="zh-TW" altLang="en-US" dirty="0">
                <a:solidFill>
                  <a:schemeClr val="tx1"/>
                </a:solidFill>
              </a:rPr>
              <a:t>、</a:t>
            </a:r>
            <a:r>
              <a:rPr lang="en-US" altLang="zh-TW" dirty="0">
                <a:solidFill>
                  <a:schemeClr val="tx1"/>
                </a:solidFill>
              </a:rPr>
              <a:t>255</a:t>
            </a:r>
            <a:r>
              <a:rPr lang="zh-TW" altLang="en-US" dirty="0">
                <a:solidFill>
                  <a:schemeClr val="tx1"/>
                </a:solidFill>
              </a:rPr>
              <a:t>個</a:t>
            </a:r>
            <a:r>
              <a:rPr lang="en-US" altLang="zh-TW" dirty="0">
                <a:solidFill>
                  <a:schemeClr val="tx1"/>
                </a:solidFill>
              </a:rPr>
              <a:t>Properties</a:t>
            </a:r>
            <a:r>
              <a:rPr lang="zh-TW" altLang="en-US" dirty="0">
                <a:solidFill>
                  <a:schemeClr val="tx1"/>
                </a:solidFill>
              </a:rPr>
              <a:t>，而本次論文在這之上添加了新的類別，像是 </a:t>
            </a:r>
            <a:r>
              <a:rPr lang="en-US" altLang="zh-TW" dirty="0">
                <a:solidFill>
                  <a:schemeClr val="tx1"/>
                </a:solidFill>
              </a:rPr>
              <a:t>DZI Dataset</a:t>
            </a:r>
            <a:r>
              <a:rPr lang="zh-TW" altLang="en-US" dirty="0">
                <a:solidFill>
                  <a:schemeClr val="tx1"/>
                </a:solidFill>
              </a:rPr>
              <a:t>、</a:t>
            </a:r>
            <a:r>
              <a:rPr lang="en-US" altLang="zh-TW" dirty="0">
                <a:solidFill>
                  <a:schemeClr val="tx1"/>
                </a:solidFill>
              </a:rPr>
              <a:t>Tiling image…</a:t>
            </a:r>
            <a:r>
              <a:rPr lang="zh-TW" altLang="en-US" dirty="0">
                <a:solidFill>
                  <a:schemeClr val="tx1"/>
                </a:solidFill>
              </a:rPr>
              <a:t>。部分展示在表</a:t>
            </a:r>
            <a:r>
              <a:rPr lang="en-US" altLang="zh-TW" dirty="0">
                <a:solidFill>
                  <a:schemeClr val="tx1"/>
                </a:solidFill>
              </a:rPr>
              <a:t>1</a:t>
            </a:r>
            <a:r>
              <a:rPr lang="zh-TW" altLang="en-US" dirty="0">
                <a:solidFill>
                  <a:schemeClr val="tx1"/>
                </a:solidFill>
              </a:rPr>
              <a:t>。</a:t>
            </a:r>
            <a:endParaRPr lang="en-US" altLang="zh-TW" dirty="0">
              <a:solidFill>
                <a:schemeClr val="tx1"/>
              </a:solidFill>
            </a:endParaRPr>
          </a:p>
        </p:txBody>
      </p:sp>
      <p:pic>
        <p:nvPicPr>
          <p:cNvPr id="8" name="圖片 7">
            <a:extLst>
              <a:ext uri="{FF2B5EF4-FFF2-40B4-BE49-F238E27FC236}">
                <a16:creationId xmlns:a16="http://schemas.microsoft.com/office/drawing/2014/main" id="{19EE0AF2-56CC-41FB-9408-7D6857FD3098}"/>
              </a:ext>
            </a:extLst>
          </p:cNvPr>
          <p:cNvPicPr>
            <a:picLocks noChangeAspect="1"/>
          </p:cNvPicPr>
          <p:nvPr/>
        </p:nvPicPr>
        <p:blipFill>
          <a:blip r:embed="rId4"/>
          <a:stretch>
            <a:fillRect/>
          </a:stretch>
        </p:blipFill>
        <p:spPr>
          <a:xfrm>
            <a:off x="2369782" y="3081641"/>
            <a:ext cx="6946236" cy="3742720"/>
          </a:xfrm>
          <a:prstGeom prst="rect">
            <a:avLst/>
          </a:prstGeom>
        </p:spPr>
      </p:pic>
    </p:spTree>
    <p:extLst>
      <p:ext uri="{BB962C8B-B14F-4D97-AF65-F5344CB8AC3E}">
        <p14:creationId xmlns:p14="http://schemas.microsoft.com/office/powerpoint/2010/main" val="986371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en-US" altLang="zh-TW" sz="2800" dirty="0"/>
              <a:t>Vocabulary Extension for Experimental Description and </a:t>
            </a:r>
            <a:r>
              <a:rPr lang="en-US" altLang="zh-TW" sz="2800" dirty="0" err="1"/>
              <a:t>Morphome</a:t>
            </a:r>
            <a:r>
              <a:rPr lang="en-US" altLang="zh-TW" sz="2800" dirty="0"/>
              <a:t> Data Description</a:t>
            </a:r>
            <a:endParaRPr lang="zh-TW" altLang="en-US" sz="2800" dirty="0"/>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14</a:t>
            </a:fld>
            <a:endParaRPr lang="zh-TW" altLang="en-US"/>
          </a:p>
        </p:txBody>
      </p:sp>
      <p:sp>
        <p:nvSpPr>
          <p:cNvPr id="6" name="內容版面配置區 4">
            <a:extLst>
              <a:ext uri="{FF2B5EF4-FFF2-40B4-BE49-F238E27FC236}">
                <a16:creationId xmlns:a16="http://schemas.microsoft.com/office/drawing/2014/main" id="{845A9DC7-63A3-B71C-1D1F-29F1B23A5D0F}"/>
              </a:ext>
            </a:extLst>
          </p:cNvPr>
          <p:cNvSpPr>
            <a:spLocks noGrp="1"/>
          </p:cNvSpPr>
          <p:nvPr>
            <p:ph idx="1"/>
          </p:nvPr>
        </p:nvSpPr>
        <p:spPr>
          <a:xfrm>
            <a:off x="1541354" y="1522326"/>
            <a:ext cx="9431445" cy="4693701"/>
          </a:xfrm>
        </p:spPr>
        <p:txBody>
          <a:bodyPr>
            <a:normAutofit/>
          </a:bodyPr>
          <a:lstStyle/>
          <a:p>
            <a:r>
              <a:rPr lang="zh-TW" altLang="en-US" dirty="0">
                <a:solidFill>
                  <a:schemeClr val="tx1"/>
                </a:solidFill>
              </a:rPr>
              <a:t>他們在 </a:t>
            </a:r>
            <a:r>
              <a:rPr lang="en-US" altLang="zh-TW" dirty="0">
                <a:solidFill>
                  <a:schemeClr val="tx1"/>
                </a:solidFill>
              </a:rPr>
              <a:t>Microscopy Ontology</a:t>
            </a:r>
            <a:r>
              <a:rPr lang="zh-TW" altLang="en-US" dirty="0">
                <a:solidFill>
                  <a:schemeClr val="tx1"/>
                </a:solidFill>
              </a:rPr>
              <a:t> 中添加了</a:t>
            </a:r>
            <a:r>
              <a:rPr lang="en-US" altLang="zh-TW" dirty="0">
                <a:solidFill>
                  <a:schemeClr val="tx1"/>
                </a:solidFill>
              </a:rPr>
              <a:t>15</a:t>
            </a:r>
            <a:r>
              <a:rPr lang="zh-TW" altLang="en-US" dirty="0">
                <a:solidFill>
                  <a:schemeClr val="tx1"/>
                </a:solidFill>
              </a:rPr>
              <a:t>個 </a:t>
            </a:r>
            <a:r>
              <a:rPr lang="en-US" altLang="zh-TW" dirty="0" err="1">
                <a:solidFill>
                  <a:schemeClr val="tx1"/>
                </a:solidFill>
              </a:rPr>
              <a:t>rdfs:subClassOf</a:t>
            </a:r>
            <a:r>
              <a:rPr lang="zh-TW" altLang="en-US" dirty="0">
                <a:solidFill>
                  <a:schemeClr val="tx1"/>
                </a:solidFill>
              </a:rPr>
              <a:t> 定義的子類、</a:t>
            </a:r>
            <a:r>
              <a:rPr lang="en-US" altLang="zh-TW" dirty="0">
                <a:solidFill>
                  <a:schemeClr val="tx1"/>
                </a:solidFill>
              </a:rPr>
              <a:t>27</a:t>
            </a:r>
            <a:r>
              <a:rPr lang="zh-TW" altLang="en-US" dirty="0">
                <a:solidFill>
                  <a:schemeClr val="tx1"/>
                </a:solidFill>
              </a:rPr>
              <a:t>個使用 </a:t>
            </a:r>
            <a:r>
              <a:rPr lang="en-US" altLang="zh-TW" dirty="0" err="1">
                <a:solidFill>
                  <a:schemeClr val="tx1"/>
                </a:solidFill>
              </a:rPr>
              <a:t>rdf:type</a:t>
            </a:r>
            <a:r>
              <a:rPr lang="zh-TW" altLang="en-US" dirty="0">
                <a:solidFill>
                  <a:schemeClr val="tx1"/>
                </a:solidFill>
              </a:rPr>
              <a:t> 定義的類別，然後用來描述大鼠肝組織在細胞顯微鏡下的觀察。如圖</a:t>
            </a:r>
            <a:r>
              <a:rPr lang="en-US" altLang="zh-TW" dirty="0">
                <a:solidFill>
                  <a:schemeClr val="tx1"/>
                </a:solidFill>
              </a:rPr>
              <a:t>1</a:t>
            </a:r>
            <a:r>
              <a:rPr lang="zh-TW" altLang="en-US" dirty="0">
                <a:solidFill>
                  <a:schemeClr val="tx1"/>
                </a:solidFill>
              </a:rPr>
              <a:t>。</a:t>
            </a:r>
            <a:endParaRPr lang="en-US" altLang="zh-TW" dirty="0">
              <a:solidFill>
                <a:schemeClr val="tx1"/>
              </a:solidFill>
            </a:endParaRPr>
          </a:p>
        </p:txBody>
      </p:sp>
      <p:pic>
        <p:nvPicPr>
          <p:cNvPr id="5" name="圖片 4">
            <a:extLst>
              <a:ext uri="{FF2B5EF4-FFF2-40B4-BE49-F238E27FC236}">
                <a16:creationId xmlns:a16="http://schemas.microsoft.com/office/drawing/2014/main" id="{48825F5E-10A9-50BF-0773-E59783600DB8}"/>
              </a:ext>
            </a:extLst>
          </p:cNvPr>
          <p:cNvPicPr>
            <a:picLocks noChangeAspect="1"/>
          </p:cNvPicPr>
          <p:nvPr/>
        </p:nvPicPr>
        <p:blipFill>
          <a:blip r:embed="rId3"/>
          <a:stretch>
            <a:fillRect/>
          </a:stretch>
        </p:blipFill>
        <p:spPr>
          <a:xfrm>
            <a:off x="1053858" y="2164299"/>
            <a:ext cx="10084283" cy="4693701"/>
          </a:xfrm>
          <a:prstGeom prst="rect">
            <a:avLst/>
          </a:prstGeom>
        </p:spPr>
      </p:pic>
      <p:sp>
        <p:nvSpPr>
          <p:cNvPr id="7" name="文字方塊 6">
            <a:extLst>
              <a:ext uri="{FF2B5EF4-FFF2-40B4-BE49-F238E27FC236}">
                <a16:creationId xmlns:a16="http://schemas.microsoft.com/office/drawing/2014/main" id="{E0ECDC34-E89F-7B78-2674-BC78BFBBA713}"/>
              </a:ext>
            </a:extLst>
          </p:cNvPr>
          <p:cNvSpPr txBox="1"/>
          <p:nvPr/>
        </p:nvSpPr>
        <p:spPr>
          <a:xfrm>
            <a:off x="4477363" y="3725671"/>
            <a:ext cx="954819" cy="369332"/>
          </a:xfrm>
          <a:prstGeom prst="rect">
            <a:avLst/>
          </a:prstGeom>
          <a:noFill/>
        </p:spPr>
        <p:txBody>
          <a:bodyPr wrap="square" rtlCol="0">
            <a:spAutoFit/>
          </a:bodyPr>
          <a:lstStyle/>
          <a:p>
            <a:r>
              <a:rPr lang="en-US" altLang="zh-TW" dirty="0">
                <a:hlinkClick r:id="rId4"/>
              </a:rPr>
              <a:t>cito</a:t>
            </a:r>
            <a:endParaRPr lang="zh-TW" altLang="en-US" dirty="0"/>
          </a:p>
        </p:txBody>
      </p:sp>
      <p:sp>
        <p:nvSpPr>
          <p:cNvPr id="10" name="文字方塊 9">
            <a:extLst>
              <a:ext uri="{FF2B5EF4-FFF2-40B4-BE49-F238E27FC236}">
                <a16:creationId xmlns:a16="http://schemas.microsoft.com/office/drawing/2014/main" id="{0F6FCED1-702D-01DF-0312-9C2391E2595F}"/>
              </a:ext>
            </a:extLst>
          </p:cNvPr>
          <p:cNvSpPr txBox="1"/>
          <p:nvPr/>
        </p:nvSpPr>
        <p:spPr>
          <a:xfrm>
            <a:off x="4772683" y="4944917"/>
            <a:ext cx="6365458" cy="369332"/>
          </a:xfrm>
          <a:prstGeom prst="rect">
            <a:avLst/>
          </a:prstGeom>
          <a:noFill/>
        </p:spPr>
        <p:txBody>
          <a:bodyPr wrap="square">
            <a:spAutoFit/>
          </a:bodyPr>
          <a:lstStyle/>
          <a:p>
            <a:r>
              <a:rPr lang="en-US" altLang="zh-TW" dirty="0" err="1">
                <a:hlinkClick r:id="rId5"/>
              </a:rPr>
              <a:t>foaf</a:t>
            </a:r>
            <a:endParaRPr lang="zh-TW" altLang="en-US" dirty="0"/>
          </a:p>
        </p:txBody>
      </p:sp>
      <p:sp>
        <p:nvSpPr>
          <p:cNvPr id="11" name="文字方塊 10">
            <a:extLst>
              <a:ext uri="{FF2B5EF4-FFF2-40B4-BE49-F238E27FC236}">
                <a16:creationId xmlns:a16="http://schemas.microsoft.com/office/drawing/2014/main" id="{03F1C56E-772E-02DF-3690-19051684C2B4}"/>
              </a:ext>
            </a:extLst>
          </p:cNvPr>
          <p:cNvSpPr txBox="1"/>
          <p:nvPr/>
        </p:nvSpPr>
        <p:spPr>
          <a:xfrm>
            <a:off x="7007996" y="4873406"/>
            <a:ext cx="422148" cy="369332"/>
          </a:xfrm>
          <a:prstGeom prst="rect">
            <a:avLst/>
          </a:prstGeom>
          <a:noFill/>
        </p:spPr>
        <p:txBody>
          <a:bodyPr wrap="square" rtlCol="0">
            <a:spAutoFit/>
          </a:bodyPr>
          <a:lstStyle/>
          <a:p>
            <a:r>
              <a:rPr lang="en-US" altLang="zh-TW" dirty="0" err="1">
                <a:hlinkClick r:id="rId6"/>
              </a:rPr>
              <a:t>ro</a:t>
            </a:r>
            <a:endParaRPr lang="zh-TW" altLang="en-US" dirty="0"/>
          </a:p>
        </p:txBody>
      </p:sp>
      <p:pic>
        <p:nvPicPr>
          <p:cNvPr id="13" name="圖片 12">
            <a:extLst>
              <a:ext uri="{FF2B5EF4-FFF2-40B4-BE49-F238E27FC236}">
                <a16:creationId xmlns:a16="http://schemas.microsoft.com/office/drawing/2014/main" id="{24FDAEE8-3798-9862-EAB4-847D0A423A07}"/>
              </a:ext>
            </a:extLst>
          </p:cNvPr>
          <p:cNvPicPr>
            <a:picLocks noChangeAspect="1"/>
          </p:cNvPicPr>
          <p:nvPr/>
        </p:nvPicPr>
        <p:blipFill>
          <a:blip r:embed="rId7"/>
          <a:stretch>
            <a:fillRect/>
          </a:stretch>
        </p:blipFill>
        <p:spPr>
          <a:xfrm>
            <a:off x="6902929" y="6164163"/>
            <a:ext cx="632283" cy="622326"/>
          </a:xfrm>
          <a:prstGeom prst="rect">
            <a:avLst/>
          </a:prstGeom>
        </p:spPr>
      </p:pic>
    </p:spTree>
    <p:extLst>
      <p:ext uri="{BB962C8B-B14F-4D97-AF65-F5344CB8AC3E}">
        <p14:creationId xmlns:p14="http://schemas.microsoft.com/office/powerpoint/2010/main" val="4089682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en-US" altLang="zh-TW" sz="2800" dirty="0"/>
              <a:t>Vocabulary Extension for Experimental Description and </a:t>
            </a:r>
            <a:r>
              <a:rPr lang="en-US" altLang="zh-TW" sz="2800" dirty="0" err="1"/>
              <a:t>Morphome</a:t>
            </a:r>
            <a:r>
              <a:rPr lang="en-US" altLang="zh-TW" sz="2800" dirty="0"/>
              <a:t> Data Description</a:t>
            </a:r>
            <a:endParaRPr lang="zh-TW" altLang="en-US" sz="2800" dirty="0"/>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15</a:t>
            </a:fld>
            <a:endParaRPr lang="zh-TW" altLang="en-US"/>
          </a:p>
        </p:txBody>
      </p:sp>
      <p:sp>
        <p:nvSpPr>
          <p:cNvPr id="6" name="內容版面配置區 4">
            <a:extLst>
              <a:ext uri="{FF2B5EF4-FFF2-40B4-BE49-F238E27FC236}">
                <a16:creationId xmlns:a16="http://schemas.microsoft.com/office/drawing/2014/main" id="{845A9DC7-63A3-B71C-1D1F-29F1B23A5D0F}"/>
              </a:ext>
            </a:extLst>
          </p:cNvPr>
          <p:cNvSpPr>
            <a:spLocks noGrp="1"/>
          </p:cNvSpPr>
          <p:nvPr>
            <p:ph idx="1"/>
          </p:nvPr>
        </p:nvSpPr>
        <p:spPr>
          <a:xfrm>
            <a:off x="1541355" y="1803772"/>
            <a:ext cx="8915400" cy="4693701"/>
          </a:xfrm>
        </p:spPr>
        <p:txBody>
          <a:bodyPr>
            <a:normAutofit/>
          </a:bodyPr>
          <a:lstStyle/>
          <a:p>
            <a:r>
              <a:rPr lang="zh-TW" altLang="en-US" dirty="0">
                <a:solidFill>
                  <a:schemeClr val="tx1"/>
                </a:solidFill>
              </a:rPr>
              <a:t>然後是前面圖像瀏覽器的使用如圖二、圖三，圖二介紹</a:t>
            </a:r>
            <a:r>
              <a:rPr lang="en-US" altLang="zh-TW" dirty="0">
                <a:solidFill>
                  <a:schemeClr val="tx1"/>
                </a:solidFill>
              </a:rPr>
              <a:t>RIKEN</a:t>
            </a:r>
            <a:r>
              <a:rPr lang="zh-TW" altLang="en-US" dirty="0">
                <a:solidFill>
                  <a:schemeClr val="tx1"/>
                </a:solidFill>
              </a:rPr>
              <a:t>檢視器，圖三表示從本文架設的</a:t>
            </a:r>
            <a:r>
              <a:rPr lang="en-US" altLang="zh-TW" dirty="0">
                <a:solidFill>
                  <a:schemeClr val="tx1"/>
                </a:solidFill>
                <a:hlinkClick r:id="rId3"/>
              </a:rPr>
              <a:t>Microstructural Imaging </a:t>
            </a:r>
            <a:r>
              <a:rPr lang="en-US" altLang="zh-TW" dirty="0" err="1">
                <a:solidFill>
                  <a:schemeClr val="tx1"/>
                </a:solidFill>
                <a:hlinkClick r:id="rId3"/>
              </a:rPr>
              <a:t>Metadatabase</a:t>
            </a:r>
            <a:r>
              <a:rPr lang="zh-TW" altLang="en-US" dirty="0">
                <a:solidFill>
                  <a:schemeClr val="tx1"/>
                </a:solidFill>
              </a:rPr>
              <a:t> 當中取得</a:t>
            </a:r>
            <a:r>
              <a:rPr lang="en-US" altLang="zh-TW" dirty="0">
                <a:solidFill>
                  <a:schemeClr val="tx1"/>
                </a:solidFill>
              </a:rPr>
              <a:t>DZI</a:t>
            </a:r>
            <a:r>
              <a:rPr lang="zh-TW" altLang="en-US" dirty="0">
                <a:solidFill>
                  <a:schemeClr val="tx1"/>
                </a:solidFill>
              </a:rPr>
              <a:t>圖像顯示在顯器上，並且可以用</a:t>
            </a:r>
            <a:r>
              <a:rPr lang="en-US" altLang="zh-TW" dirty="0">
                <a:solidFill>
                  <a:schemeClr val="tx1"/>
                </a:solidFill>
              </a:rPr>
              <a:t>Annotation</a:t>
            </a:r>
            <a:r>
              <a:rPr lang="zh-TW" altLang="en-US" dirty="0">
                <a:solidFill>
                  <a:schemeClr val="tx1"/>
                </a:solidFill>
              </a:rPr>
              <a:t>功能標示一個區域是</a:t>
            </a:r>
            <a:r>
              <a:rPr lang="en-US" altLang="zh-TW" dirty="0">
                <a:solidFill>
                  <a:schemeClr val="tx1"/>
                </a:solidFill>
              </a:rPr>
              <a:t>ROI(Region of Interest)</a:t>
            </a:r>
            <a:r>
              <a:rPr lang="zh-TW" altLang="en-US" dirty="0">
                <a:solidFill>
                  <a:schemeClr val="tx1"/>
                </a:solidFill>
              </a:rPr>
              <a:t>，例子是</a:t>
            </a:r>
            <a:r>
              <a:rPr lang="en-US" altLang="zh-TW" dirty="0">
                <a:solidFill>
                  <a:schemeClr val="tx1"/>
                </a:solidFill>
              </a:rPr>
              <a:t>Image001</a:t>
            </a:r>
            <a:r>
              <a:rPr lang="zh-TW" altLang="en-US" dirty="0">
                <a:solidFill>
                  <a:schemeClr val="tx1"/>
                </a:solidFill>
              </a:rPr>
              <a:t>標示了一個雙核細胞</a:t>
            </a:r>
            <a:r>
              <a:rPr lang="en-US" altLang="zh-TW" dirty="0">
                <a:solidFill>
                  <a:schemeClr val="tx1"/>
                </a:solidFill>
              </a:rPr>
              <a:t>(CMPO:0000213)</a:t>
            </a:r>
            <a:r>
              <a:rPr lang="zh-TW" altLang="en-US" dirty="0">
                <a:solidFill>
                  <a:schemeClr val="tx1"/>
                </a:solidFill>
              </a:rPr>
              <a:t>。</a:t>
            </a:r>
            <a:endParaRPr lang="en-US" altLang="zh-TW" dirty="0">
              <a:solidFill>
                <a:schemeClr val="tx1"/>
              </a:solidFill>
            </a:endParaRPr>
          </a:p>
        </p:txBody>
      </p:sp>
      <p:pic>
        <p:nvPicPr>
          <p:cNvPr id="7" name="圖片 6">
            <a:extLst>
              <a:ext uri="{FF2B5EF4-FFF2-40B4-BE49-F238E27FC236}">
                <a16:creationId xmlns:a16="http://schemas.microsoft.com/office/drawing/2014/main" id="{F6965707-9199-758C-E43A-87DA98257D0A}"/>
              </a:ext>
            </a:extLst>
          </p:cNvPr>
          <p:cNvPicPr>
            <a:picLocks noChangeAspect="1"/>
          </p:cNvPicPr>
          <p:nvPr/>
        </p:nvPicPr>
        <p:blipFill>
          <a:blip r:embed="rId4"/>
          <a:stretch>
            <a:fillRect/>
          </a:stretch>
        </p:blipFill>
        <p:spPr>
          <a:xfrm>
            <a:off x="521459" y="3683170"/>
            <a:ext cx="5574540" cy="2355794"/>
          </a:xfrm>
          <a:prstGeom prst="rect">
            <a:avLst/>
          </a:prstGeom>
        </p:spPr>
      </p:pic>
      <p:pic>
        <p:nvPicPr>
          <p:cNvPr id="9" name="圖片 8">
            <a:extLst>
              <a:ext uri="{FF2B5EF4-FFF2-40B4-BE49-F238E27FC236}">
                <a16:creationId xmlns:a16="http://schemas.microsoft.com/office/drawing/2014/main" id="{BCBA4779-61BF-9C67-DEE8-A391C22253CD}"/>
              </a:ext>
            </a:extLst>
          </p:cNvPr>
          <p:cNvPicPr>
            <a:picLocks noChangeAspect="1"/>
          </p:cNvPicPr>
          <p:nvPr/>
        </p:nvPicPr>
        <p:blipFill>
          <a:blip r:embed="rId5"/>
          <a:stretch>
            <a:fillRect/>
          </a:stretch>
        </p:blipFill>
        <p:spPr>
          <a:xfrm>
            <a:off x="6193970" y="3224662"/>
            <a:ext cx="5853760" cy="3272811"/>
          </a:xfrm>
          <a:prstGeom prst="rect">
            <a:avLst/>
          </a:prstGeom>
        </p:spPr>
      </p:pic>
    </p:spTree>
    <p:extLst>
      <p:ext uri="{BB962C8B-B14F-4D97-AF65-F5344CB8AC3E}">
        <p14:creationId xmlns:p14="http://schemas.microsoft.com/office/powerpoint/2010/main" val="787647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en-US" altLang="zh-TW" sz="2800" dirty="0"/>
              <a:t>Conclusion</a:t>
            </a:r>
            <a:endParaRPr lang="zh-TW" altLang="en-US" sz="2800" dirty="0"/>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16</a:t>
            </a:fld>
            <a:endParaRPr lang="zh-TW" altLang="en-US"/>
          </a:p>
        </p:txBody>
      </p:sp>
      <p:sp>
        <p:nvSpPr>
          <p:cNvPr id="6" name="內容版面配置區 4">
            <a:extLst>
              <a:ext uri="{FF2B5EF4-FFF2-40B4-BE49-F238E27FC236}">
                <a16:creationId xmlns:a16="http://schemas.microsoft.com/office/drawing/2014/main" id="{845A9DC7-63A3-B71C-1D1F-29F1B23A5D0F}"/>
              </a:ext>
            </a:extLst>
          </p:cNvPr>
          <p:cNvSpPr>
            <a:spLocks noGrp="1"/>
          </p:cNvSpPr>
          <p:nvPr>
            <p:ph idx="1"/>
          </p:nvPr>
        </p:nvSpPr>
        <p:spPr>
          <a:xfrm>
            <a:off x="1541355" y="1803772"/>
            <a:ext cx="8915400" cy="4693701"/>
          </a:xfrm>
        </p:spPr>
        <p:txBody>
          <a:bodyPr>
            <a:normAutofit/>
          </a:bodyPr>
          <a:lstStyle/>
          <a:p>
            <a:r>
              <a:rPr lang="zh-TW" altLang="en-US" sz="2000" dirty="0">
                <a:solidFill>
                  <a:schemeClr val="tx1"/>
                </a:solidFill>
                <a:latin typeface="+mj-ea"/>
                <a:ea typeface="+mj-ea"/>
              </a:rPr>
              <a:t>在</a:t>
            </a:r>
            <a:r>
              <a:rPr lang="en-US" altLang="zh-TW" sz="2000" dirty="0">
                <a:solidFill>
                  <a:schemeClr val="tx1"/>
                </a:solidFill>
                <a:latin typeface="+mj-ea"/>
                <a:ea typeface="+mj-ea"/>
              </a:rPr>
              <a:t>RIKEN DB</a:t>
            </a:r>
            <a:r>
              <a:rPr lang="zh-TW" altLang="en-US" sz="2000" dirty="0">
                <a:solidFill>
                  <a:schemeClr val="tx1"/>
                </a:solidFill>
                <a:latin typeface="+mj-ea"/>
                <a:ea typeface="+mj-ea"/>
              </a:rPr>
              <a:t>平台上新增了一個基於 </a:t>
            </a:r>
            <a:r>
              <a:rPr lang="en-US" altLang="zh-TW" sz="2000" dirty="0">
                <a:solidFill>
                  <a:schemeClr val="tx1"/>
                </a:solidFill>
                <a:latin typeface="+mj-ea"/>
                <a:ea typeface="+mj-ea"/>
              </a:rPr>
              <a:t>RDF </a:t>
            </a:r>
            <a:r>
              <a:rPr lang="zh-TW" altLang="en-US" sz="2000" dirty="0">
                <a:solidFill>
                  <a:schemeClr val="tx1"/>
                </a:solidFill>
                <a:latin typeface="+mj-ea"/>
                <a:ea typeface="+mj-ea"/>
              </a:rPr>
              <a:t>的成像資料庫，即</a:t>
            </a:r>
            <a:r>
              <a:rPr lang="en-US" altLang="zh-TW" sz="2000" dirty="0">
                <a:solidFill>
                  <a:schemeClr val="tx1"/>
                </a:solidFill>
                <a:latin typeface="+mj-ea"/>
                <a:ea typeface="+mj-ea"/>
                <a:hlinkClick r:id="rId3"/>
              </a:rPr>
              <a:t>RIKEN Microstructural Imaging </a:t>
            </a:r>
            <a:r>
              <a:rPr lang="en-US" altLang="zh-TW" sz="2000" dirty="0" err="1">
                <a:solidFill>
                  <a:schemeClr val="tx1"/>
                </a:solidFill>
                <a:latin typeface="+mj-ea"/>
                <a:ea typeface="+mj-ea"/>
                <a:hlinkClick r:id="rId3"/>
              </a:rPr>
              <a:t>Metadatabase</a:t>
            </a:r>
            <a:endParaRPr lang="en-US" altLang="zh-TW" sz="2000" dirty="0">
              <a:solidFill>
                <a:schemeClr val="tx1"/>
              </a:solidFill>
              <a:latin typeface="+mj-ea"/>
              <a:ea typeface="+mj-ea"/>
            </a:endParaRPr>
          </a:p>
          <a:p>
            <a:r>
              <a:rPr lang="zh-TW" altLang="en-US" sz="2000" dirty="0">
                <a:solidFill>
                  <a:schemeClr val="tx1"/>
                </a:solidFill>
                <a:latin typeface="+mj-ea"/>
                <a:ea typeface="+mj-ea"/>
              </a:rPr>
              <a:t>搭建基於</a:t>
            </a:r>
            <a:r>
              <a:rPr lang="en-US" altLang="zh-TW" sz="2000" dirty="0" err="1">
                <a:solidFill>
                  <a:schemeClr val="tx1"/>
                </a:solidFill>
                <a:latin typeface="+mj-ea"/>
                <a:ea typeface="+mj-ea"/>
              </a:rPr>
              <a:t>OverSeaDragon</a:t>
            </a:r>
            <a:r>
              <a:rPr lang="zh-TW" altLang="en-US" sz="2000" dirty="0">
                <a:solidFill>
                  <a:schemeClr val="tx1"/>
                </a:solidFill>
                <a:latin typeface="+mj-ea"/>
                <a:ea typeface="+mj-ea"/>
              </a:rPr>
              <a:t>的檢視器 </a:t>
            </a:r>
            <a:r>
              <a:rPr lang="en-US" altLang="zh-TW" sz="2000" dirty="0">
                <a:latin typeface="+mj-ea"/>
                <a:ea typeface="+mj-ea"/>
                <a:hlinkClick r:id="rId3"/>
              </a:rPr>
              <a:t>RIKEN CLST Electron Microscopy Viewer</a:t>
            </a:r>
            <a:r>
              <a:rPr lang="zh-TW" altLang="en-US" sz="2000" dirty="0">
                <a:latin typeface="+mj-ea"/>
                <a:ea typeface="+mj-ea"/>
              </a:rPr>
              <a:t>，並檢視來自 </a:t>
            </a:r>
            <a:r>
              <a:rPr lang="en-US" altLang="zh-TW" sz="2000" dirty="0">
                <a:solidFill>
                  <a:schemeClr val="tx1"/>
                </a:solidFill>
                <a:latin typeface="+mj-ea"/>
                <a:ea typeface="+mj-ea"/>
                <a:hlinkClick r:id="rId3"/>
              </a:rPr>
              <a:t>RIKEN Microstructural Imaging </a:t>
            </a:r>
            <a:r>
              <a:rPr lang="en-US" altLang="zh-TW" sz="2000" dirty="0" err="1">
                <a:solidFill>
                  <a:schemeClr val="tx1"/>
                </a:solidFill>
                <a:latin typeface="+mj-ea"/>
                <a:ea typeface="+mj-ea"/>
                <a:hlinkClick r:id="rId3"/>
              </a:rPr>
              <a:t>Metadatabase</a:t>
            </a:r>
            <a:r>
              <a:rPr lang="zh-TW" altLang="en-US" sz="2000" dirty="0">
                <a:solidFill>
                  <a:schemeClr val="tx1"/>
                </a:solidFill>
                <a:latin typeface="+mj-ea"/>
                <a:ea typeface="+mj-ea"/>
              </a:rPr>
              <a:t> 的 </a:t>
            </a:r>
            <a:r>
              <a:rPr lang="en-US" altLang="zh-TW" sz="2000" dirty="0">
                <a:solidFill>
                  <a:schemeClr val="tx1"/>
                </a:solidFill>
                <a:latin typeface="+mj-ea"/>
                <a:ea typeface="+mj-ea"/>
              </a:rPr>
              <a:t>DZI</a:t>
            </a:r>
            <a:r>
              <a:rPr lang="zh-TW" altLang="en-US" sz="2000" dirty="0">
                <a:solidFill>
                  <a:schemeClr val="tx1"/>
                </a:solidFill>
                <a:latin typeface="+mj-ea"/>
                <a:ea typeface="+mj-ea"/>
              </a:rPr>
              <a:t> 圖像、</a:t>
            </a:r>
            <a:r>
              <a:rPr lang="en-US" altLang="zh-TW" sz="2000" dirty="0">
                <a:solidFill>
                  <a:schemeClr val="tx1"/>
                </a:solidFill>
                <a:latin typeface="+mj-ea"/>
                <a:ea typeface="+mj-ea"/>
              </a:rPr>
              <a:t>Metadata</a:t>
            </a:r>
          </a:p>
          <a:p>
            <a:r>
              <a:rPr lang="zh-TW" altLang="en-US" sz="2000" dirty="0">
                <a:solidFill>
                  <a:schemeClr val="tx1"/>
                </a:solidFill>
                <a:latin typeface="+mj-ea"/>
                <a:ea typeface="+mj-ea"/>
              </a:rPr>
              <a:t>修改以前 </a:t>
            </a:r>
            <a:r>
              <a:rPr lang="en-US" altLang="zh-TW" sz="2000" dirty="0">
                <a:solidFill>
                  <a:schemeClr val="tx1"/>
                </a:solidFill>
                <a:latin typeface="+mj-ea"/>
                <a:ea typeface="+mj-ea"/>
              </a:rPr>
              <a:t>RIKEN</a:t>
            </a:r>
            <a:r>
              <a:rPr lang="zh-TW" altLang="en-US" sz="2000" dirty="0">
                <a:solidFill>
                  <a:schemeClr val="tx1"/>
                </a:solidFill>
                <a:latin typeface="+mj-ea"/>
                <a:ea typeface="+mj-ea"/>
              </a:rPr>
              <a:t> 論文的 </a:t>
            </a:r>
            <a:r>
              <a:rPr lang="en-US" altLang="zh-TW" sz="2000" dirty="0">
                <a:solidFill>
                  <a:schemeClr val="tx1"/>
                </a:solidFill>
                <a:latin typeface="+mj-ea"/>
                <a:ea typeface="+mj-ea"/>
              </a:rPr>
              <a:t>Ontology</a:t>
            </a:r>
            <a:r>
              <a:rPr lang="zh-TW" altLang="en-US" sz="2000" dirty="0">
                <a:solidFill>
                  <a:schemeClr val="tx1"/>
                </a:solidFill>
                <a:latin typeface="+mj-ea"/>
                <a:ea typeface="+mj-ea"/>
              </a:rPr>
              <a:t>，以符合使用 </a:t>
            </a:r>
            <a:r>
              <a:rPr lang="en-US" altLang="zh-TW" sz="2000" dirty="0">
                <a:solidFill>
                  <a:schemeClr val="tx1"/>
                </a:solidFill>
                <a:latin typeface="+mj-ea"/>
                <a:ea typeface="+mj-ea"/>
              </a:rPr>
              <a:t>DZI</a:t>
            </a:r>
            <a:r>
              <a:rPr lang="zh-TW" altLang="en-US" sz="2000" dirty="0">
                <a:solidFill>
                  <a:schemeClr val="tx1"/>
                </a:solidFill>
                <a:latin typeface="+mj-ea"/>
                <a:ea typeface="+mj-ea"/>
              </a:rPr>
              <a:t> 格式的需求</a:t>
            </a:r>
            <a:endParaRPr lang="en-US" altLang="zh-TW" sz="2000" dirty="0">
              <a:solidFill>
                <a:schemeClr val="tx1"/>
              </a:solidFill>
              <a:latin typeface="+mj-ea"/>
              <a:ea typeface="+mj-ea"/>
            </a:endParaRPr>
          </a:p>
          <a:p>
            <a:endParaRPr lang="en-US" altLang="zh-TW" sz="2000" dirty="0">
              <a:solidFill>
                <a:schemeClr val="tx1"/>
              </a:solidFill>
              <a:latin typeface="+mj-ea"/>
              <a:ea typeface="+mj-ea"/>
            </a:endParaRPr>
          </a:p>
        </p:txBody>
      </p:sp>
    </p:spTree>
    <p:extLst>
      <p:ext uri="{BB962C8B-B14F-4D97-AF65-F5344CB8AC3E}">
        <p14:creationId xmlns:p14="http://schemas.microsoft.com/office/powerpoint/2010/main" val="354449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zh-TW" altLang="en-US" sz="2800" dirty="0"/>
              <a:t>實驗步驟</a:t>
            </a:r>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17</a:t>
            </a:fld>
            <a:endParaRPr lang="zh-TW" altLang="en-US"/>
          </a:p>
        </p:txBody>
      </p:sp>
      <p:pic>
        <p:nvPicPr>
          <p:cNvPr id="3" name="圖片 2">
            <a:extLst>
              <a:ext uri="{FF2B5EF4-FFF2-40B4-BE49-F238E27FC236}">
                <a16:creationId xmlns:a16="http://schemas.microsoft.com/office/drawing/2014/main" id="{2FC2A620-4C79-DC83-6009-091A84B487FE}"/>
              </a:ext>
            </a:extLst>
          </p:cNvPr>
          <p:cNvPicPr>
            <a:picLocks noChangeAspect="1"/>
          </p:cNvPicPr>
          <p:nvPr/>
        </p:nvPicPr>
        <p:blipFill>
          <a:blip r:embed="rId3"/>
          <a:stretch>
            <a:fillRect/>
          </a:stretch>
        </p:blipFill>
        <p:spPr>
          <a:xfrm>
            <a:off x="2917357" y="1264555"/>
            <a:ext cx="7092521" cy="5360627"/>
          </a:xfrm>
          <a:prstGeom prst="rect">
            <a:avLst/>
          </a:prstGeom>
        </p:spPr>
      </p:pic>
      <p:grpSp>
        <p:nvGrpSpPr>
          <p:cNvPr id="18" name="群組 17">
            <a:extLst>
              <a:ext uri="{FF2B5EF4-FFF2-40B4-BE49-F238E27FC236}">
                <a16:creationId xmlns:a16="http://schemas.microsoft.com/office/drawing/2014/main" id="{23BD6546-6735-426B-9670-956507759694}"/>
              </a:ext>
            </a:extLst>
          </p:cNvPr>
          <p:cNvGrpSpPr/>
          <p:nvPr/>
        </p:nvGrpSpPr>
        <p:grpSpPr>
          <a:xfrm>
            <a:off x="3291825" y="2666910"/>
            <a:ext cx="4012200" cy="3222360"/>
            <a:chOff x="3291825" y="2666910"/>
            <a:chExt cx="4012200" cy="3222360"/>
          </a:xfrm>
        </p:grpSpPr>
        <mc:AlternateContent xmlns:mc="http://schemas.openxmlformats.org/markup-compatibility/2006">
          <mc:Choice xmlns:p14="http://schemas.microsoft.com/office/powerpoint/2010/main" Requires="p14">
            <p:contentPart p14:bwMode="auto" r:id="rId4">
              <p14:nvContentPartPr>
                <p14:cNvPr id="12" name="筆跡 11">
                  <a:extLst>
                    <a:ext uri="{FF2B5EF4-FFF2-40B4-BE49-F238E27FC236}">
                      <a16:creationId xmlns:a16="http://schemas.microsoft.com/office/drawing/2014/main" id="{D06E1433-3EE0-6A90-2F72-7BFC47F4A2F3}"/>
                    </a:ext>
                  </a:extLst>
                </p14:cNvPr>
                <p14:cNvContentPartPr/>
                <p14:nvPr/>
              </p14:nvContentPartPr>
              <p14:xfrm>
                <a:off x="3291825" y="2666910"/>
                <a:ext cx="4012200" cy="3222360"/>
              </p14:xfrm>
            </p:contentPart>
          </mc:Choice>
          <mc:Fallback>
            <p:pic>
              <p:nvPicPr>
                <p:cNvPr id="12" name="筆跡 11">
                  <a:extLst>
                    <a:ext uri="{FF2B5EF4-FFF2-40B4-BE49-F238E27FC236}">
                      <a16:creationId xmlns:a16="http://schemas.microsoft.com/office/drawing/2014/main" id="{D06E1433-3EE0-6A90-2F72-7BFC47F4A2F3}"/>
                    </a:ext>
                  </a:extLst>
                </p:cNvPr>
                <p:cNvPicPr/>
                <p:nvPr/>
              </p:nvPicPr>
              <p:blipFill>
                <a:blip r:embed="rId5"/>
                <a:stretch>
                  <a:fillRect/>
                </a:stretch>
              </p:blipFill>
              <p:spPr>
                <a:xfrm>
                  <a:off x="3283185" y="2657910"/>
                  <a:ext cx="4029840" cy="324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筆跡 12">
                  <a:extLst>
                    <a:ext uri="{FF2B5EF4-FFF2-40B4-BE49-F238E27FC236}">
                      <a16:creationId xmlns:a16="http://schemas.microsoft.com/office/drawing/2014/main" id="{B80F73CE-7392-5E2B-75B8-DEAEDA343C00}"/>
                    </a:ext>
                  </a:extLst>
                </p14:cNvPr>
                <p14:cNvContentPartPr/>
                <p14:nvPr/>
              </p14:nvContentPartPr>
              <p14:xfrm>
                <a:off x="5498625" y="3093150"/>
                <a:ext cx="1251000" cy="40320"/>
              </p14:xfrm>
            </p:contentPart>
          </mc:Choice>
          <mc:Fallback>
            <p:pic>
              <p:nvPicPr>
                <p:cNvPr id="13" name="筆跡 12">
                  <a:extLst>
                    <a:ext uri="{FF2B5EF4-FFF2-40B4-BE49-F238E27FC236}">
                      <a16:creationId xmlns:a16="http://schemas.microsoft.com/office/drawing/2014/main" id="{B80F73CE-7392-5E2B-75B8-DEAEDA343C00}"/>
                    </a:ext>
                  </a:extLst>
                </p:cNvPr>
                <p:cNvPicPr/>
                <p:nvPr/>
              </p:nvPicPr>
              <p:blipFill>
                <a:blip r:embed="rId7"/>
                <a:stretch>
                  <a:fillRect/>
                </a:stretch>
              </p:blipFill>
              <p:spPr>
                <a:xfrm>
                  <a:off x="5489985" y="3084510"/>
                  <a:ext cx="1268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筆跡 13">
                  <a:extLst>
                    <a:ext uri="{FF2B5EF4-FFF2-40B4-BE49-F238E27FC236}">
                      <a16:creationId xmlns:a16="http://schemas.microsoft.com/office/drawing/2014/main" id="{3135BF2B-9ECC-073A-D3C7-7E9446807F9A}"/>
                    </a:ext>
                  </a:extLst>
                </p14:cNvPr>
                <p14:cNvContentPartPr/>
                <p14:nvPr/>
              </p14:nvContentPartPr>
              <p14:xfrm>
                <a:off x="5122785" y="3193950"/>
                <a:ext cx="1957680" cy="20880"/>
              </p14:xfrm>
            </p:contentPart>
          </mc:Choice>
          <mc:Fallback>
            <p:pic>
              <p:nvPicPr>
                <p:cNvPr id="14" name="筆跡 13">
                  <a:extLst>
                    <a:ext uri="{FF2B5EF4-FFF2-40B4-BE49-F238E27FC236}">
                      <a16:creationId xmlns:a16="http://schemas.microsoft.com/office/drawing/2014/main" id="{3135BF2B-9ECC-073A-D3C7-7E9446807F9A}"/>
                    </a:ext>
                  </a:extLst>
                </p:cNvPr>
                <p:cNvPicPr/>
                <p:nvPr/>
              </p:nvPicPr>
              <p:blipFill>
                <a:blip r:embed="rId9"/>
                <a:stretch>
                  <a:fillRect/>
                </a:stretch>
              </p:blipFill>
              <p:spPr>
                <a:xfrm>
                  <a:off x="5114145" y="3185310"/>
                  <a:ext cx="19753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筆跡 15">
                  <a:extLst>
                    <a:ext uri="{FF2B5EF4-FFF2-40B4-BE49-F238E27FC236}">
                      <a16:creationId xmlns:a16="http://schemas.microsoft.com/office/drawing/2014/main" id="{C1442DD6-2843-2CAD-E70D-6EFE3764CCB1}"/>
                    </a:ext>
                  </a:extLst>
                </p14:cNvPr>
                <p14:cNvContentPartPr/>
                <p14:nvPr/>
              </p14:nvContentPartPr>
              <p14:xfrm>
                <a:off x="5003941" y="3205195"/>
                <a:ext cx="360" cy="250560"/>
              </p14:xfrm>
            </p:contentPart>
          </mc:Choice>
          <mc:Fallback>
            <p:pic>
              <p:nvPicPr>
                <p:cNvPr id="16" name="筆跡 15">
                  <a:extLst>
                    <a:ext uri="{FF2B5EF4-FFF2-40B4-BE49-F238E27FC236}">
                      <a16:creationId xmlns:a16="http://schemas.microsoft.com/office/drawing/2014/main" id="{C1442DD6-2843-2CAD-E70D-6EFE3764CCB1}"/>
                    </a:ext>
                  </a:extLst>
                </p:cNvPr>
                <p:cNvPicPr/>
                <p:nvPr/>
              </p:nvPicPr>
              <p:blipFill>
                <a:blip r:embed="rId11"/>
                <a:stretch>
                  <a:fillRect/>
                </a:stretch>
              </p:blipFill>
              <p:spPr>
                <a:xfrm>
                  <a:off x="4994941" y="3196195"/>
                  <a:ext cx="180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筆跡 16">
                  <a:extLst>
                    <a:ext uri="{FF2B5EF4-FFF2-40B4-BE49-F238E27FC236}">
                      <a16:creationId xmlns:a16="http://schemas.microsoft.com/office/drawing/2014/main" id="{E1028307-9BC4-DAAD-959B-1E9B1B3038C4}"/>
                    </a:ext>
                  </a:extLst>
                </p14:cNvPr>
                <p14:cNvContentPartPr/>
                <p14:nvPr/>
              </p14:nvContentPartPr>
              <p14:xfrm>
                <a:off x="5094301" y="3446395"/>
                <a:ext cx="10440" cy="4320"/>
              </p14:xfrm>
            </p:contentPart>
          </mc:Choice>
          <mc:Fallback>
            <p:pic>
              <p:nvPicPr>
                <p:cNvPr id="17" name="筆跡 16">
                  <a:extLst>
                    <a:ext uri="{FF2B5EF4-FFF2-40B4-BE49-F238E27FC236}">
                      <a16:creationId xmlns:a16="http://schemas.microsoft.com/office/drawing/2014/main" id="{E1028307-9BC4-DAAD-959B-1E9B1B3038C4}"/>
                    </a:ext>
                  </a:extLst>
                </p:cNvPr>
                <p:cNvPicPr/>
                <p:nvPr/>
              </p:nvPicPr>
              <p:blipFill>
                <a:blip r:embed="rId13"/>
                <a:stretch>
                  <a:fillRect/>
                </a:stretch>
              </p:blipFill>
              <p:spPr>
                <a:xfrm>
                  <a:off x="5085301" y="3437395"/>
                  <a:ext cx="28080" cy="21960"/>
                </a:xfrm>
                <a:prstGeom prst="rect">
                  <a:avLst/>
                </a:prstGeom>
              </p:spPr>
            </p:pic>
          </mc:Fallback>
        </mc:AlternateContent>
      </p:grpSp>
      <p:grpSp>
        <p:nvGrpSpPr>
          <p:cNvPr id="21" name="群組 20">
            <a:extLst>
              <a:ext uri="{FF2B5EF4-FFF2-40B4-BE49-F238E27FC236}">
                <a16:creationId xmlns:a16="http://schemas.microsoft.com/office/drawing/2014/main" id="{2E3F51AF-45C0-5276-EE65-A26CCDCA4EFF}"/>
              </a:ext>
            </a:extLst>
          </p:cNvPr>
          <p:cNvGrpSpPr/>
          <p:nvPr/>
        </p:nvGrpSpPr>
        <p:grpSpPr>
          <a:xfrm>
            <a:off x="3697501" y="4371235"/>
            <a:ext cx="239400" cy="172440"/>
            <a:chOff x="3697501" y="4371235"/>
            <a:chExt cx="239400" cy="172440"/>
          </a:xfrm>
        </p:grpSpPr>
        <mc:AlternateContent xmlns:mc="http://schemas.openxmlformats.org/markup-compatibility/2006">
          <mc:Choice xmlns:p14="http://schemas.microsoft.com/office/powerpoint/2010/main" Requires="p14">
            <p:contentPart p14:bwMode="auto" r:id="rId14">
              <p14:nvContentPartPr>
                <p14:cNvPr id="19" name="筆跡 18">
                  <a:extLst>
                    <a:ext uri="{FF2B5EF4-FFF2-40B4-BE49-F238E27FC236}">
                      <a16:creationId xmlns:a16="http://schemas.microsoft.com/office/drawing/2014/main" id="{C79BC87E-45CB-55A9-175C-30BB4E93952A}"/>
                    </a:ext>
                  </a:extLst>
                </p14:cNvPr>
                <p14:cNvContentPartPr/>
                <p14:nvPr/>
              </p14:nvContentPartPr>
              <p14:xfrm>
                <a:off x="3697501" y="4371235"/>
                <a:ext cx="104040" cy="172440"/>
              </p14:xfrm>
            </p:contentPart>
          </mc:Choice>
          <mc:Fallback>
            <p:pic>
              <p:nvPicPr>
                <p:cNvPr id="19" name="筆跡 18">
                  <a:extLst>
                    <a:ext uri="{FF2B5EF4-FFF2-40B4-BE49-F238E27FC236}">
                      <a16:creationId xmlns:a16="http://schemas.microsoft.com/office/drawing/2014/main" id="{C79BC87E-45CB-55A9-175C-30BB4E93952A}"/>
                    </a:ext>
                  </a:extLst>
                </p:cNvPr>
                <p:cNvPicPr/>
                <p:nvPr/>
              </p:nvPicPr>
              <p:blipFill>
                <a:blip r:embed="rId15"/>
                <a:stretch>
                  <a:fillRect/>
                </a:stretch>
              </p:blipFill>
              <p:spPr>
                <a:xfrm>
                  <a:off x="3688501" y="4362235"/>
                  <a:ext cx="1216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 name="筆跡 19">
                  <a:extLst>
                    <a:ext uri="{FF2B5EF4-FFF2-40B4-BE49-F238E27FC236}">
                      <a16:creationId xmlns:a16="http://schemas.microsoft.com/office/drawing/2014/main" id="{5164419C-1928-EF8A-B0DE-10BE5A62A30C}"/>
                    </a:ext>
                  </a:extLst>
                </p14:cNvPr>
                <p14:cNvContentPartPr/>
                <p14:nvPr/>
              </p14:nvContentPartPr>
              <p14:xfrm>
                <a:off x="3928621" y="4481395"/>
                <a:ext cx="8280" cy="10440"/>
              </p14:xfrm>
            </p:contentPart>
          </mc:Choice>
          <mc:Fallback>
            <p:pic>
              <p:nvPicPr>
                <p:cNvPr id="20" name="筆跡 19">
                  <a:extLst>
                    <a:ext uri="{FF2B5EF4-FFF2-40B4-BE49-F238E27FC236}">
                      <a16:creationId xmlns:a16="http://schemas.microsoft.com/office/drawing/2014/main" id="{5164419C-1928-EF8A-B0DE-10BE5A62A30C}"/>
                    </a:ext>
                  </a:extLst>
                </p:cNvPr>
                <p:cNvPicPr/>
                <p:nvPr/>
              </p:nvPicPr>
              <p:blipFill>
                <a:blip r:embed="rId17"/>
                <a:stretch>
                  <a:fillRect/>
                </a:stretch>
              </p:blipFill>
              <p:spPr>
                <a:xfrm>
                  <a:off x="3919981" y="4472395"/>
                  <a:ext cx="25920" cy="28080"/>
                </a:xfrm>
                <a:prstGeom prst="rect">
                  <a:avLst/>
                </a:prstGeom>
              </p:spPr>
            </p:pic>
          </mc:Fallback>
        </mc:AlternateContent>
      </p:grpSp>
      <p:grpSp>
        <p:nvGrpSpPr>
          <p:cNvPr id="24" name="群組 23">
            <a:extLst>
              <a:ext uri="{FF2B5EF4-FFF2-40B4-BE49-F238E27FC236}">
                <a16:creationId xmlns:a16="http://schemas.microsoft.com/office/drawing/2014/main" id="{895ACB59-2DF8-157C-7428-63E95547215F}"/>
              </a:ext>
            </a:extLst>
          </p:cNvPr>
          <p:cNvGrpSpPr/>
          <p:nvPr/>
        </p:nvGrpSpPr>
        <p:grpSpPr>
          <a:xfrm>
            <a:off x="4993861" y="4802875"/>
            <a:ext cx="262440" cy="223200"/>
            <a:chOff x="4993861" y="4802875"/>
            <a:chExt cx="262440" cy="223200"/>
          </a:xfrm>
        </p:grpSpPr>
        <mc:AlternateContent xmlns:mc="http://schemas.openxmlformats.org/markup-compatibility/2006">
          <mc:Choice xmlns:p14="http://schemas.microsoft.com/office/powerpoint/2010/main" Requires="p14">
            <p:contentPart p14:bwMode="auto" r:id="rId18">
              <p14:nvContentPartPr>
                <p14:cNvPr id="22" name="筆跡 21">
                  <a:extLst>
                    <a:ext uri="{FF2B5EF4-FFF2-40B4-BE49-F238E27FC236}">
                      <a16:creationId xmlns:a16="http://schemas.microsoft.com/office/drawing/2014/main" id="{9D004B69-F284-E4FA-4328-ADE3086A1444}"/>
                    </a:ext>
                  </a:extLst>
                </p14:cNvPr>
                <p14:cNvContentPartPr/>
                <p14:nvPr/>
              </p14:nvContentPartPr>
              <p14:xfrm>
                <a:off x="4993861" y="4802875"/>
                <a:ext cx="111960" cy="223200"/>
              </p14:xfrm>
            </p:contentPart>
          </mc:Choice>
          <mc:Fallback>
            <p:pic>
              <p:nvPicPr>
                <p:cNvPr id="22" name="筆跡 21">
                  <a:extLst>
                    <a:ext uri="{FF2B5EF4-FFF2-40B4-BE49-F238E27FC236}">
                      <a16:creationId xmlns:a16="http://schemas.microsoft.com/office/drawing/2014/main" id="{9D004B69-F284-E4FA-4328-ADE3086A1444}"/>
                    </a:ext>
                  </a:extLst>
                </p:cNvPr>
                <p:cNvPicPr/>
                <p:nvPr/>
              </p:nvPicPr>
              <p:blipFill>
                <a:blip r:embed="rId19"/>
                <a:stretch>
                  <a:fillRect/>
                </a:stretch>
              </p:blipFill>
              <p:spPr>
                <a:xfrm>
                  <a:off x="4985221" y="4794235"/>
                  <a:ext cx="1296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筆跡 22">
                  <a:extLst>
                    <a:ext uri="{FF2B5EF4-FFF2-40B4-BE49-F238E27FC236}">
                      <a16:creationId xmlns:a16="http://schemas.microsoft.com/office/drawing/2014/main" id="{4910BDC1-C1B2-3C01-B99A-E0310CC93091}"/>
                    </a:ext>
                  </a:extLst>
                </p14:cNvPr>
                <p14:cNvContentPartPr/>
                <p14:nvPr/>
              </p14:nvContentPartPr>
              <p14:xfrm>
                <a:off x="5235061" y="5003755"/>
                <a:ext cx="21240" cy="6480"/>
              </p14:xfrm>
            </p:contentPart>
          </mc:Choice>
          <mc:Fallback>
            <p:pic>
              <p:nvPicPr>
                <p:cNvPr id="23" name="筆跡 22">
                  <a:extLst>
                    <a:ext uri="{FF2B5EF4-FFF2-40B4-BE49-F238E27FC236}">
                      <a16:creationId xmlns:a16="http://schemas.microsoft.com/office/drawing/2014/main" id="{4910BDC1-C1B2-3C01-B99A-E0310CC93091}"/>
                    </a:ext>
                  </a:extLst>
                </p:cNvPr>
                <p:cNvPicPr/>
                <p:nvPr/>
              </p:nvPicPr>
              <p:blipFill>
                <a:blip r:embed="rId21"/>
                <a:stretch>
                  <a:fillRect/>
                </a:stretch>
              </p:blipFill>
              <p:spPr>
                <a:xfrm>
                  <a:off x="5226421" y="4995115"/>
                  <a:ext cx="38880" cy="24120"/>
                </a:xfrm>
                <a:prstGeom prst="rect">
                  <a:avLst/>
                </a:prstGeom>
              </p:spPr>
            </p:pic>
          </mc:Fallback>
        </mc:AlternateContent>
      </p:grpSp>
    </p:spTree>
    <p:extLst>
      <p:ext uri="{BB962C8B-B14F-4D97-AF65-F5344CB8AC3E}">
        <p14:creationId xmlns:p14="http://schemas.microsoft.com/office/powerpoint/2010/main" val="161483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zh-TW" altLang="en-US" sz="2800" dirty="0"/>
              <a:t>實驗</a:t>
            </a:r>
            <a:r>
              <a:rPr lang="en-US" altLang="zh-TW" sz="2800" dirty="0"/>
              <a:t>-step 1. </a:t>
            </a:r>
            <a:r>
              <a:rPr lang="zh-TW" altLang="en-US" sz="2800" dirty="0"/>
              <a:t>將多張影像拼接</a:t>
            </a:r>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18</a:t>
            </a:fld>
            <a:endParaRPr lang="zh-TW" altLang="en-US"/>
          </a:p>
        </p:txBody>
      </p:sp>
      <p:sp>
        <p:nvSpPr>
          <p:cNvPr id="7" name="文字方塊 6">
            <a:extLst>
              <a:ext uri="{FF2B5EF4-FFF2-40B4-BE49-F238E27FC236}">
                <a16:creationId xmlns:a16="http://schemas.microsoft.com/office/drawing/2014/main" id="{EE477176-183D-F723-0CA9-F97D401175EB}"/>
              </a:ext>
            </a:extLst>
          </p:cNvPr>
          <p:cNvSpPr txBox="1"/>
          <p:nvPr/>
        </p:nvSpPr>
        <p:spPr>
          <a:xfrm>
            <a:off x="773551" y="1356674"/>
            <a:ext cx="6093912" cy="369332"/>
          </a:xfrm>
          <a:prstGeom prst="rect">
            <a:avLst/>
          </a:prstGeom>
          <a:noFill/>
        </p:spPr>
        <p:txBody>
          <a:bodyPr wrap="square">
            <a:spAutoFit/>
          </a:bodyPr>
          <a:lstStyle/>
          <a:p>
            <a:pPr algn="l" fontAlgn="base"/>
            <a:r>
              <a:rPr lang="en-US" altLang="zh-TW" b="1" i="0" dirty="0">
                <a:solidFill>
                  <a:srgbClr val="333333"/>
                </a:solidFill>
                <a:effectLst/>
                <a:latin typeface="ヒラギノ角ゴ Pro W3"/>
                <a:hlinkClick r:id="rId3"/>
              </a:rPr>
              <a:t>DZI_NormalRatLiver001</a:t>
            </a:r>
            <a:endParaRPr lang="en-US" altLang="zh-TW" b="1" i="0" dirty="0">
              <a:solidFill>
                <a:srgbClr val="333333"/>
              </a:solidFill>
              <a:effectLst/>
              <a:latin typeface="ヒラギノ角ゴ Pro W3"/>
            </a:endParaRPr>
          </a:p>
        </p:txBody>
      </p:sp>
      <p:pic>
        <p:nvPicPr>
          <p:cNvPr id="9" name="圖片 8">
            <a:extLst>
              <a:ext uri="{FF2B5EF4-FFF2-40B4-BE49-F238E27FC236}">
                <a16:creationId xmlns:a16="http://schemas.microsoft.com/office/drawing/2014/main" id="{EFF1B238-C13B-6ED5-D829-32D24AA58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2280315"/>
            <a:ext cx="2222732" cy="1667049"/>
          </a:xfrm>
          <a:prstGeom prst="rect">
            <a:avLst/>
          </a:prstGeom>
        </p:spPr>
      </p:pic>
      <p:pic>
        <p:nvPicPr>
          <p:cNvPr id="16" name="圖片 15">
            <a:extLst>
              <a:ext uri="{FF2B5EF4-FFF2-40B4-BE49-F238E27FC236}">
                <a16:creationId xmlns:a16="http://schemas.microsoft.com/office/drawing/2014/main" id="{F20DAA36-7A35-E979-8E52-A73F3945A2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6566" y="2251893"/>
            <a:ext cx="2222732" cy="1667049"/>
          </a:xfrm>
          <a:prstGeom prst="rect">
            <a:avLst/>
          </a:prstGeom>
        </p:spPr>
      </p:pic>
      <p:pic>
        <p:nvPicPr>
          <p:cNvPr id="18" name="圖片 17">
            <a:extLst>
              <a:ext uri="{FF2B5EF4-FFF2-40B4-BE49-F238E27FC236}">
                <a16:creationId xmlns:a16="http://schemas.microsoft.com/office/drawing/2014/main" id="{41CCE149-D2CA-77D0-FB09-D19EFD0EB7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4794" y="2173860"/>
            <a:ext cx="2326776" cy="1745082"/>
          </a:xfrm>
          <a:prstGeom prst="rect">
            <a:avLst/>
          </a:prstGeom>
        </p:spPr>
      </p:pic>
      <p:pic>
        <p:nvPicPr>
          <p:cNvPr id="20" name="圖片 19">
            <a:extLst>
              <a:ext uri="{FF2B5EF4-FFF2-40B4-BE49-F238E27FC236}">
                <a16:creationId xmlns:a16="http://schemas.microsoft.com/office/drawing/2014/main" id="{7792D4FF-884C-CE39-13C8-9489299401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8000" y="2266689"/>
            <a:ext cx="2079232" cy="1559424"/>
          </a:xfrm>
          <a:prstGeom prst="rect">
            <a:avLst/>
          </a:prstGeom>
        </p:spPr>
      </p:pic>
      <p:pic>
        <p:nvPicPr>
          <p:cNvPr id="22" name="圖片 21">
            <a:extLst>
              <a:ext uri="{FF2B5EF4-FFF2-40B4-BE49-F238E27FC236}">
                <a16:creationId xmlns:a16="http://schemas.microsoft.com/office/drawing/2014/main" id="{EC564C6F-59EE-E7AE-7961-A1F40368B7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0169" y="2266689"/>
            <a:ext cx="2079232" cy="1559424"/>
          </a:xfrm>
          <a:prstGeom prst="rect">
            <a:avLst/>
          </a:prstGeom>
        </p:spPr>
      </p:pic>
      <p:sp>
        <p:nvSpPr>
          <p:cNvPr id="24" name="文字方塊 23">
            <a:extLst>
              <a:ext uri="{FF2B5EF4-FFF2-40B4-BE49-F238E27FC236}">
                <a16:creationId xmlns:a16="http://schemas.microsoft.com/office/drawing/2014/main" id="{DF330EC1-BC56-9F54-7611-5250F4FC8272}"/>
              </a:ext>
            </a:extLst>
          </p:cNvPr>
          <p:cNvSpPr txBox="1"/>
          <p:nvPr/>
        </p:nvSpPr>
        <p:spPr>
          <a:xfrm>
            <a:off x="2482068" y="4188875"/>
            <a:ext cx="6093912" cy="369332"/>
          </a:xfrm>
          <a:prstGeom prst="rect">
            <a:avLst/>
          </a:prstGeom>
          <a:noFill/>
        </p:spPr>
        <p:txBody>
          <a:bodyPr wrap="square">
            <a:spAutoFit/>
          </a:bodyPr>
          <a:lstStyle/>
          <a:p>
            <a:r>
              <a:rPr lang="zh-TW" altLang="en-US" dirty="0"/>
              <a:t>161114_RatLiver_C12_2_1_x3000_256px_00003</a:t>
            </a:r>
            <a:r>
              <a:rPr lang="en-US" altLang="zh-TW" dirty="0"/>
              <a:t>2~36</a:t>
            </a:r>
            <a:endParaRPr lang="zh-TW" altLang="en-US" dirty="0"/>
          </a:p>
        </p:txBody>
      </p:sp>
      <p:sp>
        <p:nvSpPr>
          <p:cNvPr id="26" name="內容版面配置區 24">
            <a:extLst>
              <a:ext uri="{FF2B5EF4-FFF2-40B4-BE49-F238E27FC236}">
                <a16:creationId xmlns:a16="http://schemas.microsoft.com/office/drawing/2014/main" id="{86B0C4B3-4244-2273-2466-02EE0BF76B16}"/>
              </a:ext>
            </a:extLst>
          </p:cNvPr>
          <p:cNvSpPr>
            <a:spLocks noGrp="1"/>
          </p:cNvSpPr>
          <p:nvPr>
            <p:ph idx="1"/>
          </p:nvPr>
        </p:nvSpPr>
        <p:spPr>
          <a:xfrm>
            <a:off x="1640156" y="1765511"/>
            <a:ext cx="8915400" cy="427399"/>
          </a:xfrm>
        </p:spPr>
        <p:txBody>
          <a:bodyPr/>
          <a:lstStyle/>
          <a:p>
            <a:r>
              <a:rPr lang="zh-TW" altLang="en-US" dirty="0"/>
              <a:t>從</a:t>
            </a:r>
            <a:r>
              <a:rPr lang="en-US" altLang="zh-TW" dirty="0"/>
              <a:t>RIKEN</a:t>
            </a:r>
            <a:r>
              <a:rPr lang="zh-TW" altLang="en-US" dirty="0"/>
              <a:t>資料庫中取出</a:t>
            </a:r>
            <a:r>
              <a:rPr lang="en-US" altLang="zh-TW" dirty="0"/>
              <a:t>5</a:t>
            </a:r>
            <a:r>
              <a:rPr lang="zh-TW" altLang="en-US" dirty="0"/>
              <a:t>張連續的鼠肝臟圖</a:t>
            </a:r>
          </a:p>
        </p:txBody>
      </p:sp>
      <p:pic>
        <p:nvPicPr>
          <p:cNvPr id="30" name="圖片 29">
            <a:extLst>
              <a:ext uri="{FF2B5EF4-FFF2-40B4-BE49-F238E27FC236}">
                <a16:creationId xmlns:a16="http://schemas.microsoft.com/office/drawing/2014/main" id="{E0B21FFB-CD9C-FB6E-A79A-16E211241DE1}"/>
              </a:ext>
            </a:extLst>
          </p:cNvPr>
          <p:cNvPicPr>
            <a:picLocks noChangeAspect="1"/>
          </p:cNvPicPr>
          <p:nvPr/>
        </p:nvPicPr>
        <p:blipFill>
          <a:blip r:embed="rId9"/>
          <a:stretch>
            <a:fillRect/>
          </a:stretch>
        </p:blipFill>
        <p:spPr>
          <a:xfrm>
            <a:off x="518333" y="4665091"/>
            <a:ext cx="11155332" cy="2143424"/>
          </a:xfrm>
          <a:prstGeom prst="rect">
            <a:avLst/>
          </a:prstGeom>
        </p:spPr>
      </p:pic>
    </p:spTree>
    <p:extLst>
      <p:ext uri="{BB962C8B-B14F-4D97-AF65-F5344CB8AC3E}">
        <p14:creationId xmlns:p14="http://schemas.microsoft.com/office/powerpoint/2010/main" val="1645241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zh-TW" altLang="en-US" sz="2800" dirty="0"/>
              <a:t>實驗</a:t>
            </a:r>
            <a:r>
              <a:rPr lang="en-US" altLang="zh-TW" sz="2800" dirty="0"/>
              <a:t>- step 2.</a:t>
            </a:r>
            <a:r>
              <a:rPr lang="zh-TW" altLang="en-US" sz="2800" dirty="0"/>
              <a:t> 使用 </a:t>
            </a:r>
            <a:r>
              <a:rPr lang="en-US" altLang="zh-TW" sz="2800" dirty="0"/>
              <a:t>deepzoom.py</a:t>
            </a:r>
            <a:r>
              <a:rPr lang="zh-TW" altLang="en-US" sz="2800" dirty="0"/>
              <a:t> 將影像轉成</a:t>
            </a:r>
            <a:r>
              <a:rPr lang="en-US" altLang="zh-TW" sz="2800" dirty="0"/>
              <a:t>DZI</a:t>
            </a:r>
            <a:r>
              <a:rPr lang="zh-TW" altLang="en-US" sz="2800" dirty="0"/>
              <a:t>格式</a:t>
            </a:r>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19</a:t>
            </a:fld>
            <a:endParaRPr lang="zh-TW" altLang="en-US"/>
          </a:p>
        </p:txBody>
      </p:sp>
      <p:pic>
        <p:nvPicPr>
          <p:cNvPr id="10" name="圖片 9">
            <a:extLst>
              <a:ext uri="{FF2B5EF4-FFF2-40B4-BE49-F238E27FC236}">
                <a16:creationId xmlns:a16="http://schemas.microsoft.com/office/drawing/2014/main" id="{69C3A96C-65D7-DAB8-5FBC-B170399551BC}"/>
              </a:ext>
            </a:extLst>
          </p:cNvPr>
          <p:cNvPicPr>
            <a:picLocks noChangeAspect="1"/>
          </p:cNvPicPr>
          <p:nvPr/>
        </p:nvPicPr>
        <p:blipFill>
          <a:blip r:embed="rId3"/>
          <a:stretch>
            <a:fillRect/>
          </a:stretch>
        </p:blipFill>
        <p:spPr>
          <a:xfrm>
            <a:off x="2863383" y="1589155"/>
            <a:ext cx="6465232" cy="5134841"/>
          </a:xfrm>
          <a:prstGeom prst="rect">
            <a:avLst/>
          </a:prstGeom>
        </p:spPr>
      </p:pic>
      <p:sp>
        <p:nvSpPr>
          <p:cNvPr id="12" name="文字方塊 11">
            <a:extLst>
              <a:ext uri="{FF2B5EF4-FFF2-40B4-BE49-F238E27FC236}">
                <a16:creationId xmlns:a16="http://schemas.microsoft.com/office/drawing/2014/main" id="{A99A5BFF-6CB8-0D93-0444-1473D95597DD}"/>
              </a:ext>
            </a:extLst>
          </p:cNvPr>
          <p:cNvSpPr txBox="1"/>
          <p:nvPr/>
        </p:nvSpPr>
        <p:spPr>
          <a:xfrm>
            <a:off x="1017740" y="1589155"/>
            <a:ext cx="6093912" cy="369332"/>
          </a:xfrm>
          <a:prstGeom prst="rect">
            <a:avLst/>
          </a:prstGeom>
          <a:noFill/>
        </p:spPr>
        <p:txBody>
          <a:bodyPr wrap="square">
            <a:spAutoFit/>
          </a:bodyPr>
          <a:lstStyle/>
          <a:p>
            <a:r>
              <a:rPr lang="en-US" altLang="zh-TW" dirty="0">
                <a:hlinkClick r:id="rId4"/>
              </a:rPr>
              <a:t>GitHub</a:t>
            </a:r>
            <a:endParaRPr lang="zh-TW" altLang="en-US" dirty="0"/>
          </a:p>
        </p:txBody>
      </p:sp>
    </p:spTree>
    <p:extLst>
      <p:ext uri="{BB962C8B-B14F-4D97-AF65-F5344CB8AC3E}">
        <p14:creationId xmlns:p14="http://schemas.microsoft.com/office/powerpoint/2010/main" val="4013747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844F5A-5731-38FA-FBB0-5280A3D6FE1A}"/>
              </a:ext>
            </a:extLst>
          </p:cNvPr>
          <p:cNvSpPr>
            <a:spLocks noGrp="1"/>
          </p:cNvSpPr>
          <p:nvPr>
            <p:ph type="title"/>
          </p:nvPr>
        </p:nvSpPr>
        <p:spPr>
          <a:xfrm>
            <a:off x="1638300" y="624110"/>
            <a:ext cx="8911687" cy="1280890"/>
          </a:xfrm>
        </p:spPr>
        <p:txBody>
          <a:bodyPr>
            <a:noAutofit/>
          </a:bodyPr>
          <a:lstStyle/>
          <a:p>
            <a:r>
              <a:rPr lang="en-US" altLang="zh-TW" sz="3600" dirty="0">
                <a:solidFill>
                  <a:schemeClr val="tx1"/>
                </a:solidFill>
              </a:rPr>
              <a:t>Catalog</a:t>
            </a:r>
            <a:endParaRPr lang="zh-TW" altLang="en-US" sz="3600" dirty="0">
              <a:solidFill>
                <a:schemeClr val="tx1"/>
              </a:solidFill>
            </a:endParaRPr>
          </a:p>
        </p:txBody>
      </p:sp>
      <p:sp>
        <p:nvSpPr>
          <p:cNvPr id="4" name="副標題 3">
            <a:extLst>
              <a:ext uri="{FF2B5EF4-FFF2-40B4-BE49-F238E27FC236}">
                <a16:creationId xmlns:a16="http://schemas.microsoft.com/office/drawing/2014/main" id="{757FAD89-D4D3-66E1-440A-F8E7A726236B}"/>
              </a:ext>
            </a:extLst>
          </p:cNvPr>
          <p:cNvSpPr>
            <a:spLocks noGrp="1"/>
          </p:cNvSpPr>
          <p:nvPr>
            <p:ph idx="1"/>
          </p:nvPr>
        </p:nvSpPr>
        <p:spPr>
          <a:xfrm>
            <a:off x="1638300" y="1720544"/>
            <a:ext cx="8915400" cy="4513346"/>
          </a:xfrm>
        </p:spPr>
        <p:txBody>
          <a:bodyPr>
            <a:normAutofit/>
          </a:bodyPr>
          <a:lstStyle/>
          <a:p>
            <a:r>
              <a:rPr lang="zh-TW" altLang="en-US" sz="2000" dirty="0">
                <a:hlinkClick r:id="rId2" action="ppaction://hlinksldjump"/>
              </a:rPr>
              <a:t>摘要</a:t>
            </a:r>
            <a:endParaRPr lang="en-US" altLang="zh-TW" sz="2000" dirty="0"/>
          </a:p>
          <a:p>
            <a:r>
              <a:rPr lang="zh-TW" altLang="en-US" sz="2000" dirty="0">
                <a:hlinkClick r:id="rId3" action="ppaction://hlinksldjump"/>
              </a:rPr>
              <a:t>該論文跟本課程的關係</a:t>
            </a:r>
            <a:endParaRPr lang="en-US" altLang="zh-TW" sz="2000" dirty="0"/>
          </a:p>
          <a:p>
            <a:r>
              <a:rPr lang="zh-TW" altLang="en-US" sz="2000" dirty="0">
                <a:hlinkClick r:id="rId4" action="ppaction://hlinksldjump"/>
              </a:rPr>
              <a:t>引言</a:t>
            </a:r>
            <a:endParaRPr lang="en-US" altLang="zh-TW" sz="2000" dirty="0"/>
          </a:p>
          <a:p>
            <a:r>
              <a:rPr lang="zh-TW" altLang="en-US" sz="2000" dirty="0">
                <a:hlinkClick r:id="rId5" action="ppaction://hlinksldjump"/>
              </a:rPr>
              <a:t>擴展 </a:t>
            </a:r>
            <a:r>
              <a:rPr lang="en-US" altLang="zh-TW" sz="2000" dirty="0">
                <a:hlinkClick r:id="rId5" action="ppaction://hlinksldjump"/>
              </a:rPr>
              <a:t>microscopy ontology</a:t>
            </a:r>
            <a:endParaRPr lang="en-US" altLang="zh-TW" sz="2000" dirty="0"/>
          </a:p>
          <a:p>
            <a:r>
              <a:rPr lang="en-US" altLang="zh-TW" sz="2000" dirty="0">
                <a:hlinkClick r:id="rId6" action="ppaction://hlinksldjump"/>
              </a:rPr>
              <a:t>Microstructural Bioimaging and Image Processing (</a:t>
            </a:r>
            <a:r>
              <a:rPr lang="zh-TW" altLang="en-US" sz="2000" dirty="0">
                <a:hlinkClick r:id="rId6" action="ppaction://hlinksldjump"/>
              </a:rPr>
              <a:t>準備流程</a:t>
            </a:r>
            <a:r>
              <a:rPr lang="en-US" altLang="zh-TW" sz="2000" dirty="0">
                <a:hlinkClick r:id="rId6" action="ppaction://hlinksldjump"/>
              </a:rPr>
              <a:t>)</a:t>
            </a:r>
            <a:endParaRPr lang="en-US" altLang="zh-TW" sz="2000" dirty="0"/>
          </a:p>
          <a:p>
            <a:r>
              <a:rPr lang="en-US" altLang="zh-TW" sz="2000" dirty="0">
                <a:hlinkClick r:id="rId7" action="ppaction://hlinksldjump"/>
              </a:rPr>
              <a:t>Development of Electron Microscopy Viewer and the </a:t>
            </a:r>
            <a:r>
              <a:rPr lang="en-US" altLang="zh-TW" sz="2000" dirty="0" err="1">
                <a:hlinkClick r:id="rId7" action="ppaction://hlinksldjump"/>
              </a:rPr>
              <a:t>Annotat</a:t>
            </a:r>
            <a:r>
              <a:rPr lang="en-US" altLang="zh-TW" sz="2000" dirty="0">
                <a:hlinkClick r:id="rId7" action="ppaction://hlinksldjump"/>
              </a:rPr>
              <a:t>...</a:t>
            </a:r>
            <a:endParaRPr lang="en-US" altLang="zh-TW" sz="2000" dirty="0"/>
          </a:p>
          <a:p>
            <a:r>
              <a:rPr lang="en-US" altLang="zh-TW" sz="2000" dirty="0">
                <a:hlinkClick r:id="rId8" action="ppaction://hlinksldjump"/>
              </a:rPr>
              <a:t>Construction of </a:t>
            </a:r>
            <a:r>
              <a:rPr lang="en-US" altLang="zh-TW" sz="2000" dirty="0" err="1">
                <a:hlinkClick r:id="rId8" action="ppaction://hlinksldjump"/>
              </a:rPr>
              <a:t>Metadatabase</a:t>
            </a:r>
            <a:r>
              <a:rPr lang="en-US" altLang="zh-TW" sz="2000" dirty="0">
                <a:hlinkClick r:id="rId8" action="ppaction://hlinksldjump"/>
              </a:rPr>
              <a:t> for Microstructural Imaging ...</a:t>
            </a:r>
            <a:endParaRPr lang="en-US" altLang="zh-TW" sz="2000" dirty="0"/>
          </a:p>
          <a:p>
            <a:r>
              <a:rPr lang="en-US" altLang="zh-TW" sz="2000" dirty="0">
                <a:hlinkClick r:id="rId9" action="ppaction://hlinksldjump"/>
              </a:rPr>
              <a:t>Vocabulary Extension for Experimental Description and Mor...</a:t>
            </a:r>
            <a:endParaRPr lang="en-US" altLang="zh-TW" sz="2000" dirty="0"/>
          </a:p>
          <a:p>
            <a:r>
              <a:rPr lang="en-US" altLang="zh-TW" sz="2000" dirty="0">
                <a:hlinkClick r:id="rId10" action="ppaction://hlinksldjump"/>
              </a:rPr>
              <a:t>Conclusion</a:t>
            </a:r>
            <a:endParaRPr lang="en-US" altLang="zh-TW" sz="2000" dirty="0"/>
          </a:p>
          <a:p>
            <a:r>
              <a:rPr lang="zh-TW" altLang="en-US" sz="2000" dirty="0">
                <a:hlinkClick r:id="rId11" action="ppaction://hlinksldjump"/>
              </a:rPr>
              <a:t>實驗</a:t>
            </a:r>
            <a:endParaRPr lang="en-US" altLang="zh-TW" sz="2000" dirty="0"/>
          </a:p>
        </p:txBody>
      </p:sp>
      <p:sp>
        <p:nvSpPr>
          <p:cNvPr id="3" name="投影片編號版面配置區 2">
            <a:extLst>
              <a:ext uri="{FF2B5EF4-FFF2-40B4-BE49-F238E27FC236}">
                <a16:creationId xmlns:a16="http://schemas.microsoft.com/office/drawing/2014/main" id="{D02BD38A-D4D1-B4B0-6BC5-7E13FBB75419}"/>
              </a:ext>
            </a:extLst>
          </p:cNvPr>
          <p:cNvSpPr>
            <a:spLocks noGrp="1"/>
          </p:cNvSpPr>
          <p:nvPr>
            <p:ph type="sldNum" sz="quarter" idx="12"/>
          </p:nvPr>
        </p:nvSpPr>
        <p:spPr/>
        <p:txBody>
          <a:bodyPr/>
          <a:lstStyle/>
          <a:p>
            <a:fld id="{55918921-E898-49DA-AD5F-995BC76512D4}" type="slidenum">
              <a:rPr lang="zh-TW" altLang="en-US" smtClean="0"/>
              <a:t>2</a:t>
            </a:fld>
            <a:endParaRPr lang="zh-TW" altLang="en-US"/>
          </a:p>
        </p:txBody>
      </p:sp>
    </p:spTree>
    <p:extLst>
      <p:ext uri="{BB962C8B-B14F-4D97-AF65-F5344CB8AC3E}">
        <p14:creationId xmlns:p14="http://schemas.microsoft.com/office/powerpoint/2010/main" val="2320981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zh-TW" altLang="en-US" sz="2800" dirty="0"/>
              <a:t>實驗</a:t>
            </a:r>
            <a:r>
              <a:rPr lang="en-US" altLang="zh-TW" sz="2800" dirty="0"/>
              <a:t>- step 2.</a:t>
            </a:r>
            <a:r>
              <a:rPr lang="zh-TW" altLang="en-US" sz="2800" dirty="0"/>
              <a:t> 使用 </a:t>
            </a:r>
            <a:r>
              <a:rPr lang="en-US" altLang="zh-TW" sz="2800" dirty="0"/>
              <a:t>deepzoom.py</a:t>
            </a:r>
            <a:r>
              <a:rPr lang="zh-TW" altLang="en-US" sz="2800" dirty="0"/>
              <a:t> 將影像轉成</a:t>
            </a:r>
            <a:r>
              <a:rPr lang="en-US" altLang="zh-TW" sz="2800" dirty="0"/>
              <a:t>DZI</a:t>
            </a:r>
            <a:r>
              <a:rPr lang="zh-TW" altLang="en-US" sz="2800" dirty="0"/>
              <a:t>格式</a:t>
            </a:r>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20</a:t>
            </a:fld>
            <a:endParaRPr lang="zh-TW" altLang="en-US"/>
          </a:p>
        </p:txBody>
      </p:sp>
      <p:sp>
        <p:nvSpPr>
          <p:cNvPr id="12" name="文字方塊 11">
            <a:extLst>
              <a:ext uri="{FF2B5EF4-FFF2-40B4-BE49-F238E27FC236}">
                <a16:creationId xmlns:a16="http://schemas.microsoft.com/office/drawing/2014/main" id="{A99A5BFF-6CB8-0D93-0444-1473D95597DD}"/>
              </a:ext>
            </a:extLst>
          </p:cNvPr>
          <p:cNvSpPr txBox="1"/>
          <p:nvPr/>
        </p:nvSpPr>
        <p:spPr>
          <a:xfrm>
            <a:off x="1017740" y="1589155"/>
            <a:ext cx="6093912" cy="369332"/>
          </a:xfrm>
          <a:prstGeom prst="rect">
            <a:avLst/>
          </a:prstGeom>
          <a:noFill/>
        </p:spPr>
        <p:txBody>
          <a:bodyPr wrap="square">
            <a:spAutoFit/>
          </a:bodyPr>
          <a:lstStyle/>
          <a:p>
            <a:r>
              <a:rPr lang="en-US" altLang="zh-TW" dirty="0">
                <a:hlinkClick r:id="rId3"/>
              </a:rPr>
              <a:t>GitHub</a:t>
            </a:r>
            <a:endParaRPr lang="zh-TW" altLang="en-US" dirty="0"/>
          </a:p>
        </p:txBody>
      </p:sp>
      <p:pic>
        <p:nvPicPr>
          <p:cNvPr id="5" name="圖片 4">
            <a:extLst>
              <a:ext uri="{FF2B5EF4-FFF2-40B4-BE49-F238E27FC236}">
                <a16:creationId xmlns:a16="http://schemas.microsoft.com/office/drawing/2014/main" id="{813FA3A6-96D2-C89D-9FCD-2A14352CF87B}"/>
              </a:ext>
            </a:extLst>
          </p:cNvPr>
          <p:cNvPicPr>
            <a:picLocks noChangeAspect="1"/>
          </p:cNvPicPr>
          <p:nvPr/>
        </p:nvPicPr>
        <p:blipFill>
          <a:blip r:embed="rId4"/>
          <a:stretch>
            <a:fillRect/>
          </a:stretch>
        </p:blipFill>
        <p:spPr>
          <a:xfrm>
            <a:off x="921695" y="2608071"/>
            <a:ext cx="2718379" cy="2423615"/>
          </a:xfrm>
          <a:prstGeom prst="rect">
            <a:avLst/>
          </a:prstGeom>
        </p:spPr>
      </p:pic>
      <p:sp>
        <p:nvSpPr>
          <p:cNvPr id="11" name="箭號: 向下 10">
            <a:extLst>
              <a:ext uri="{FF2B5EF4-FFF2-40B4-BE49-F238E27FC236}">
                <a16:creationId xmlns:a16="http://schemas.microsoft.com/office/drawing/2014/main" id="{2E738742-AE33-82AF-DB54-139914837903}"/>
              </a:ext>
            </a:extLst>
          </p:cNvPr>
          <p:cNvSpPr/>
          <p:nvPr/>
        </p:nvSpPr>
        <p:spPr>
          <a:xfrm>
            <a:off x="6450904" y="3429000"/>
            <a:ext cx="375781" cy="8423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文字方塊 12">
            <a:extLst>
              <a:ext uri="{FF2B5EF4-FFF2-40B4-BE49-F238E27FC236}">
                <a16:creationId xmlns:a16="http://schemas.microsoft.com/office/drawing/2014/main" id="{237B159E-FD79-68C1-85D1-E9EF18162E80}"/>
              </a:ext>
            </a:extLst>
          </p:cNvPr>
          <p:cNvSpPr txBox="1"/>
          <p:nvPr/>
        </p:nvSpPr>
        <p:spPr>
          <a:xfrm>
            <a:off x="6772608" y="3665521"/>
            <a:ext cx="1242648" cy="369332"/>
          </a:xfrm>
          <a:prstGeom prst="rect">
            <a:avLst/>
          </a:prstGeom>
          <a:noFill/>
        </p:spPr>
        <p:txBody>
          <a:bodyPr wrap="none" rtlCol="0">
            <a:spAutoFit/>
          </a:bodyPr>
          <a:lstStyle/>
          <a:p>
            <a:r>
              <a:rPr lang="en-US" altLang="zh-TW" dirty="0" err="1"/>
              <a:t>NaN</a:t>
            </a:r>
            <a:r>
              <a:rPr lang="en-US" altLang="zh-TW" dirty="0"/>
              <a:t> mins</a:t>
            </a:r>
            <a:endParaRPr lang="zh-TW" altLang="en-US" dirty="0"/>
          </a:p>
        </p:txBody>
      </p:sp>
      <p:pic>
        <p:nvPicPr>
          <p:cNvPr id="18" name="圖片 17">
            <a:extLst>
              <a:ext uri="{FF2B5EF4-FFF2-40B4-BE49-F238E27FC236}">
                <a16:creationId xmlns:a16="http://schemas.microsoft.com/office/drawing/2014/main" id="{4303E1C5-C0C0-562E-2ABA-F4879F708463}"/>
              </a:ext>
            </a:extLst>
          </p:cNvPr>
          <p:cNvPicPr>
            <a:picLocks noChangeAspect="1"/>
          </p:cNvPicPr>
          <p:nvPr/>
        </p:nvPicPr>
        <p:blipFill>
          <a:blip r:embed="rId5"/>
          <a:stretch>
            <a:fillRect/>
          </a:stretch>
        </p:blipFill>
        <p:spPr>
          <a:xfrm>
            <a:off x="4064413" y="2663993"/>
            <a:ext cx="6487430" cy="523948"/>
          </a:xfrm>
          <a:prstGeom prst="rect">
            <a:avLst/>
          </a:prstGeom>
        </p:spPr>
      </p:pic>
      <p:pic>
        <p:nvPicPr>
          <p:cNvPr id="19" name="圖片 18">
            <a:extLst>
              <a:ext uri="{FF2B5EF4-FFF2-40B4-BE49-F238E27FC236}">
                <a16:creationId xmlns:a16="http://schemas.microsoft.com/office/drawing/2014/main" id="{F57D0C4E-28F1-01A8-BEF3-20B4C9EA63FB}"/>
              </a:ext>
            </a:extLst>
          </p:cNvPr>
          <p:cNvPicPr>
            <a:picLocks noChangeAspect="1"/>
          </p:cNvPicPr>
          <p:nvPr/>
        </p:nvPicPr>
        <p:blipFill>
          <a:blip r:embed="rId5"/>
          <a:stretch>
            <a:fillRect/>
          </a:stretch>
        </p:blipFill>
        <p:spPr>
          <a:xfrm>
            <a:off x="4064413" y="4637540"/>
            <a:ext cx="6487430" cy="523948"/>
          </a:xfrm>
          <a:prstGeom prst="rect">
            <a:avLst/>
          </a:prstGeom>
        </p:spPr>
      </p:pic>
    </p:spTree>
    <p:extLst>
      <p:ext uri="{BB962C8B-B14F-4D97-AF65-F5344CB8AC3E}">
        <p14:creationId xmlns:p14="http://schemas.microsoft.com/office/powerpoint/2010/main" val="1607788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zh-TW" altLang="en-US" sz="2800" dirty="0"/>
              <a:t>實驗</a:t>
            </a:r>
            <a:r>
              <a:rPr lang="en-US" altLang="zh-TW" sz="2800" dirty="0"/>
              <a:t>- step 2. </a:t>
            </a:r>
            <a:r>
              <a:rPr lang="zh-TW" altLang="en-US" sz="2800" strike="sngStrike" dirty="0"/>
              <a:t>使用 </a:t>
            </a:r>
            <a:r>
              <a:rPr lang="en-US" altLang="zh-TW" sz="2800" strike="sngStrike" dirty="0"/>
              <a:t>deepzoom.py</a:t>
            </a:r>
            <a:r>
              <a:rPr lang="zh-TW" altLang="en-US" sz="2800" strike="sngStrike" dirty="0"/>
              <a:t> 將影像轉成</a:t>
            </a:r>
            <a:r>
              <a:rPr lang="en-US" altLang="zh-TW" sz="2800" strike="sngStrike" dirty="0"/>
              <a:t>DZI</a:t>
            </a:r>
            <a:r>
              <a:rPr lang="zh-TW" altLang="en-US" sz="2800" strike="sngStrike" dirty="0"/>
              <a:t>格式</a:t>
            </a:r>
            <a:br>
              <a:rPr lang="en-US" altLang="zh-TW" sz="2800" strike="sngStrike" dirty="0"/>
            </a:br>
            <a:r>
              <a:rPr lang="zh-TW" altLang="en-US" sz="2800" dirty="0"/>
              <a:t>使用 </a:t>
            </a:r>
            <a:r>
              <a:rPr lang="en-US" altLang="zh-TW" sz="2800" dirty="0"/>
              <a:t>Deep Zoom Composer </a:t>
            </a:r>
            <a:r>
              <a:rPr lang="zh-TW" altLang="en-US" sz="2800" dirty="0"/>
              <a:t>將影像轉成</a:t>
            </a:r>
            <a:r>
              <a:rPr lang="en-US" altLang="zh-TW" sz="2800" dirty="0"/>
              <a:t>DZI</a:t>
            </a:r>
            <a:r>
              <a:rPr lang="zh-TW" altLang="en-US" sz="2800" dirty="0"/>
              <a:t>格式</a:t>
            </a:r>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21</a:t>
            </a:fld>
            <a:endParaRPr lang="zh-TW" altLang="en-US"/>
          </a:p>
        </p:txBody>
      </p:sp>
      <p:pic>
        <p:nvPicPr>
          <p:cNvPr id="10" name="圖片 9">
            <a:extLst>
              <a:ext uri="{FF2B5EF4-FFF2-40B4-BE49-F238E27FC236}">
                <a16:creationId xmlns:a16="http://schemas.microsoft.com/office/drawing/2014/main" id="{A241EEA2-8DE0-6506-4597-6B98928BC514}"/>
              </a:ext>
            </a:extLst>
          </p:cNvPr>
          <p:cNvPicPr>
            <a:picLocks noChangeAspect="1"/>
          </p:cNvPicPr>
          <p:nvPr/>
        </p:nvPicPr>
        <p:blipFill>
          <a:blip r:embed="rId3"/>
          <a:stretch>
            <a:fillRect/>
          </a:stretch>
        </p:blipFill>
        <p:spPr>
          <a:xfrm>
            <a:off x="1311579" y="1698814"/>
            <a:ext cx="8911687" cy="4890046"/>
          </a:xfrm>
          <a:prstGeom prst="rect">
            <a:avLst/>
          </a:prstGeom>
        </p:spPr>
      </p:pic>
    </p:spTree>
    <p:extLst>
      <p:ext uri="{BB962C8B-B14F-4D97-AF65-F5344CB8AC3E}">
        <p14:creationId xmlns:p14="http://schemas.microsoft.com/office/powerpoint/2010/main" val="4026828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zh-TW" altLang="en-US" sz="2800" dirty="0"/>
              <a:t>實驗</a:t>
            </a:r>
            <a:r>
              <a:rPr lang="en-US" altLang="zh-TW" sz="2800" dirty="0"/>
              <a:t>- step 2. </a:t>
            </a:r>
            <a:r>
              <a:rPr lang="zh-TW" altLang="en-US" sz="2800" strike="sngStrike" dirty="0"/>
              <a:t>使用 </a:t>
            </a:r>
            <a:r>
              <a:rPr lang="en-US" altLang="zh-TW" sz="2800" strike="sngStrike" dirty="0"/>
              <a:t>deepzoom.py</a:t>
            </a:r>
            <a:r>
              <a:rPr lang="zh-TW" altLang="en-US" sz="2800" strike="sngStrike" dirty="0"/>
              <a:t> 將影像轉成</a:t>
            </a:r>
            <a:r>
              <a:rPr lang="en-US" altLang="zh-TW" sz="2800" strike="sngStrike" dirty="0"/>
              <a:t>DZI</a:t>
            </a:r>
            <a:r>
              <a:rPr lang="zh-TW" altLang="en-US" sz="2800" strike="sngStrike" dirty="0"/>
              <a:t>格式</a:t>
            </a:r>
            <a:br>
              <a:rPr lang="en-US" altLang="zh-TW" sz="2800" strike="sngStrike" dirty="0"/>
            </a:br>
            <a:r>
              <a:rPr lang="zh-TW" altLang="en-US" sz="2800" dirty="0"/>
              <a:t>使用 </a:t>
            </a:r>
            <a:r>
              <a:rPr lang="en-US" altLang="zh-TW" sz="2800" dirty="0"/>
              <a:t>Deep Zoom Composer </a:t>
            </a:r>
            <a:r>
              <a:rPr lang="zh-TW" altLang="en-US" sz="2800" dirty="0"/>
              <a:t>將影像轉成</a:t>
            </a:r>
            <a:r>
              <a:rPr lang="en-US" altLang="zh-TW" sz="2800" dirty="0"/>
              <a:t>DZI</a:t>
            </a:r>
            <a:r>
              <a:rPr lang="zh-TW" altLang="en-US" sz="2800" dirty="0"/>
              <a:t>格式</a:t>
            </a:r>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22</a:t>
            </a:fld>
            <a:endParaRPr lang="zh-TW" altLang="en-US"/>
          </a:p>
        </p:txBody>
      </p:sp>
      <p:pic>
        <p:nvPicPr>
          <p:cNvPr id="5" name="圖片 4">
            <a:extLst>
              <a:ext uri="{FF2B5EF4-FFF2-40B4-BE49-F238E27FC236}">
                <a16:creationId xmlns:a16="http://schemas.microsoft.com/office/drawing/2014/main" id="{E006AFC2-2FD0-3366-C4F5-EBD681107600}"/>
              </a:ext>
            </a:extLst>
          </p:cNvPr>
          <p:cNvPicPr>
            <a:picLocks noChangeAspect="1"/>
          </p:cNvPicPr>
          <p:nvPr/>
        </p:nvPicPr>
        <p:blipFill>
          <a:blip r:embed="rId3"/>
          <a:stretch>
            <a:fillRect/>
          </a:stretch>
        </p:blipFill>
        <p:spPr>
          <a:xfrm>
            <a:off x="1640156" y="2106108"/>
            <a:ext cx="8209503" cy="4318867"/>
          </a:xfrm>
          <a:prstGeom prst="rect">
            <a:avLst/>
          </a:prstGeom>
        </p:spPr>
      </p:pic>
    </p:spTree>
    <p:extLst>
      <p:ext uri="{BB962C8B-B14F-4D97-AF65-F5344CB8AC3E}">
        <p14:creationId xmlns:p14="http://schemas.microsoft.com/office/powerpoint/2010/main" val="3343059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zh-TW" altLang="en-US" sz="2800" dirty="0"/>
              <a:t>實驗</a:t>
            </a:r>
            <a:r>
              <a:rPr lang="en-US" altLang="zh-TW" sz="2800" dirty="0"/>
              <a:t>- step 2. </a:t>
            </a:r>
            <a:r>
              <a:rPr lang="zh-TW" altLang="en-US" sz="2800" strike="sngStrike" dirty="0"/>
              <a:t>使用 </a:t>
            </a:r>
            <a:r>
              <a:rPr lang="en-US" altLang="zh-TW" sz="2800" strike="sngStrike" dirty="0"/>
              <a:t>deepzoom.py</a:t>
            </a:r>
            <a:r>
              <a:rPr lang="zh-TW" altLang="en-US" sz="2800" strike="sngStrike" dirty="0"/>
              <a:t> 將影像轉成</a:t>
            </a:r>
            <a:r>
              <a:rPr lang="en-US" altLang="zh-TW" sz="2800" strike="sngStrike" dirty="0"/>
              <a:t>DZI</a:t>
            </a:r>
            <a:r>
              <a:rPr lang="zh-TW" altLang="en-US" sz="2800" strike="sngStrike" dirty="0"/>
              <a:t>格式</a:t>
            </a:r>
            <a:br>
              <a:rPr lang="en-US" altLang="zh-TW" sz="2800" strike="sngStrike" dirty="0"/>
            </a:br>
            <a:r>
              <a:rPr lang="zh-TW" altLang="en-US" sz="2800" dirty="0"/>
              <a:t>使用 </a:t>
            </a:r>
            <a:r>
              <a:rPr lang="en-US" altLang="zh-TW" sz="2800" dirty="0"/>
              <a:t>Deep Zoom Composer </a:t>
            </a:r>
            <a:r>
              <a:rPr lang="zh-TW" altLang="en-US" sz="2800" dirty="0"/>
              <a:t>將影像轉成</a:t>
            </a:r>
            <a:r>
              <a:rPr lang="en-US" altLang="zh-TW" sz="2800" dirty="0"/>
              <a:t>DZI</a:t>
            </a:r>
            <a:r>
              <a:rPr lang="zh-TW" altLang="en-US" sz="2800" dirty="0"/>
              <a:t>格式</a:t>
            </a:r>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23</a:t>
            </a:fld>
            <a:endParaRPr lang="zh-TW" altLang="en-US"/>
          </a:p>
        </p:txBody>
      </p:sp>
      <p:pic>
        <p:nvPicPr>
          <p:cNvPr id="8" name="圖片 7">
            <a:extLst>
              <a:ext uri="{FF2B5EF4-FFF2-40B4-BE49-F238E27FC236}">
                <a16:creationId xmlns:a16="http://schemas.microsoft.com/office/drawing/2014/main" id="{A1BC13DC-3166-8EFB-04A8-26092B4040A3}"/>
              </a:ext>
            </a:extLst>
          </p:cNvPr>
          <p:cNvPicPr>
            <a:picLocks noChangeAspect="1"/>
          </p:cNvPicPr>
          <p:nvPr/>
        </p:nvPicPr>
        <p:blipFill>
          <a:blip r:embed="rId3"/>
          <a:stretch>
            <a:fillRect/>
          </a:stretch>
        </p:blipFill>
        <p:spPr>
          <a:xfrm>
            <a:off x="1831074" y="1705225"/>
            <a:ext cx="7957975" cy="4894030"/>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筆跡 8">
                <a:extLst>
                  <a:ext uri="{FF2B5EF4-FFF2-40B4-BE49-F238E27FC236}">
                    <a16:creationId xmlns:a16="http://schemas.microsoft.com/office/drawing/2014/main" id="{1D3E148C-6EBB-4BD1-1FB5-7D94D8C72609}"/>
                  </a:ext>
                </a:extLst>
              </p14:cNvPr>
              <p14:cNvContentPartPr/>
              <p14:nvPr/>
            </p14:nvContentPartPr>
            <p14:xfrm>
              <a:off x="7251421" y="4460515"/>
              <a:ext cx="2034360" cy="354960"/>
            </p14:xfrm>
          </p:contentPart>
        </mc:Choice>
        <mc:Fallback>
          <p:pic>
            <p:nvPicPr>
              <p:cNvPr id="9" name="筆跡 8">
                <a:extLst>
                  <a:ext uri="{FF2B5EF4-FFF2-40B4-BE49-F238E27FC236}">
                    <a16:creationId xmlns:a16="http://schemas.microsoft.com/office/drawing/2014/main" id="{1D3E148C-6EBB-4BD1-1FB5-7D94D8C72609}"/>
                  </a:ext>
                </a:extLst>
              </p:cNvPr>
              <p:cNvPicPr/>
              <p:nvPr/>
            </p:nvPicPr>
            <p:blipFill>
              <a:blip r:embed="rId5"/>
              <a:stretch>
                <a:fillRect/>
              </a:stretch>
            </p:blipFill>
            <p:spPr>
              <a:xfrm>
                <a:off x="7242421" y="4451515"/>
                <a:ext cx="205200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筆跡 9">
                <a:extLst>
                  <a:ext uri="{FF2B5EF4-FFF2-40B4-BE49-F238E27FC236}">
                    <a16:creationId xmlns:a16="http://schemas.microsoft.com/office/drawing/2014/main" id="{7AB03D54-F908-2DC1-8886-C3DD5830801D}"/>
                  </a:ext>
                </a:extLst>
              </p14:cNvPr>
              <p14:cNvContentPartPr/>
              <p14:nvPr/>
            </p14:nvContentPartPr>
            <p14:xfrm>
              <a:off x="9043141" y="6229195"/>
              <a:ext cx="673920" cy="433800"/>
            </p14:xfrm>
          </p:contentPart>
        </mc:Choice>
        <mc:Fallback>
          <p:pic>
            <p:nvPicPr>
              <p:cNvPr id="10" name="筆跡 9">
                <a:extLst>
                  <a:ext uri="{FF2B5EF4-FFF2-40B4-BE49-F238E27FC236}">
                    <a16:creationId xmlns:a16="http://schemas.microsoft.com/office/drawing/2014/main" id="{7AB03D54-F908-2DC1-8886-C3DD5830801D}"/>
                  </a:ext>
                </a:extLst>
              </p:cNvPr>
              <p:cNvPicPr/>
              <p:nvPr/>
            </p:nvPicPr>
            <p:blipFill>
              <a:blip r:embed="rId7"/>
              <a:stretch>
                <a:fillRect/>
              </a:stretch>
            </p:blipFill>
            <p:spPr>
              <a:xfrm>
                <a:off x="9034141" y="6220195"/>
                <a:ext cx="69156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筆跡 10">
                <a:extLst>
                  <a:ext uri="{FF2B5EF4-FFF2-40B4-BE49-F238E27FC236}">
                    <a16:creationId xmlns:a16="http://schemas.microsoft.com/office/drawing/2014/main" id="{62F8B938-B82E-73B9-6752-46472B2C8090}"/>
                  </a:ext>
                </a:extLst>
              </p14:cNvPr>
              <p14:cNvContentPartPr/>
              <p14:nvPr/>
            </p14:nvContentPartPr>
            <p14:xfrm>
              <a:off x="7204261" y="3114835"/>
              <a:ext cx="1114920" cy="21240"/>
            </p14:xfrm>
          </p:contentPart>
        </mc:Choice>
        <mc:Fallback>
          <p:pic>
            <p:nvPicPr>
              <p:cNvPr id="11" name="筆跡 10">
                <a:extLst>
                  <a:ext uri="{FF2B5EF4-FFF2-40B4-BE49-F238E27FC236}">
                    <a16:creationId xmlns:a16="http://schemas.microsoft.com/office/drawing/2014/main" id="{62F8B938-B82E-73B9-6752-46472B2C8090}"/>
                  </a:ext>
                </a:extLst>
              </p:cNvPr>
              <p:cNvPicPr/>
              <p:nvPr/>
            </p:nvPicPr>
            <p:blipFill>
              <a:blip r:embed="rId9"/>
              <a:stretch>
                <a:fillRect/>
              </a:stretch>
            </p:blipFill>
            <p:spPr>
              <a:xfrm>
                <a:off x="7195621" y="3105835"/>
                <a:ext cx="1132560" cy="38880"/>
              </a:xfrm>
              <a:prstGeom prst="rect">
                <a:avLst/>
              </a:prstGeom>
            </p:spPr>
          </p:pic>
        </mc:Fallback>
      </mc:AlternateContent>
    </p:spTree>
    <p:extLst>
      <p:ext uri="{BB962C8B-B14F-4D97-AF65-F5344CB8AC3E}">
        <p14:creationId xmlns:p14="http://schemas.microsoft.com/office/powerpoint/2010/main" val="2861761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zh-TW" altLang="en-US" sz="2800" dirty="0"/>
              <a:t>實驗</a:t>
            </a:r>
            <a:r>
              <a:rPr lang="en-US" altLang="zh-TW" sz="2800" dirty="0"/>
              <a:t>- step 2. </a:t>
            </a:r>
            <a:r>
              <a:rPr lang="zh-TW" altLang="en-US" sz="2800" strike="sngStrike" dirty="0"/>
              <a:t>使用 </a:t>
            </a:r>
            <a:r>
              <a:rPr lang="en-US" altLang="zh-TW" sz="2800" strike="sngStrike" dirty="0"/>
              <a:t>deepzoom.py</a:t>
            </a:r>
            <a:r>
              <a:rPr lang="zh-TW" altLang="en-US" sz="2800" strike="sngStrike" dirty="0"/>
              <a:t> 將影像轉成</a:t>
            </a:r>
            <a:r>
              <a:rPr lang="en-US" altLang="zh-TW" sz="2800" strike="sngStrike" dirty="0"/>
              <a:t>DZI</a:t>
            </a:r>
            <a:r>
              <a:rPr lang="zh-TW" altLang="en-US" sz="2800" strike="sngStrike" dirty="0"/>
              <a:t>格式</a:t>
            </a:r>
            <a:br>
              <a:rPr lang="en-US" altLang="zh-TW" sz="2800" strike="sngStrike" dirty="0"/>
            </a:br>
            <a:r>
              <a:rPr lang="zh-TW" altLang="en-US" sz="2800" dirty="0"/>
              <a:t>使用 </a:t>
            </a:r>
            <a:r>
              <a:rPr lang="en-US" altLang="zh-TW" sz="2800" dirty="0"/>
              <a:t>Deep Zoom Composer </a:t>
            </a:r>
            <a:r>
              <a:rPr lang="zh-TW" altLang="en-US" sz="2800" dirty="0"/>
              <a:t>將影像轉成</a:t>
            </a:r>
            <a:r>
              <a:rPr lang="en-US" altLang="zh-TW" sz="2800" dirty="0"/>
              <a:t>DZI</a:t>
            </a:r>
            <a:r>
              <a:rPr lang="zh-TW" altLang="en-US" sz="2800" dirty="0"/>
              <a:t>格式</a:t>
            </a:r>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24</a:t>
            </a:fld>
            <a:endParaRPr lang="zh-TW" altLang="en-US"/>
          </a:p>
        </p:txBody>
      </p:sp>
      <p:pic>
        <p:nvPicPr>
          <p:cNvPr id="6" name="圖片 5">
            <a:extLst>
              <a:ext uri="{FF2B5EF4-FFF2-40B4-BE49-F238E27FC236}">
                <a16:creationId xmlns:a16="http://schemas.microsoft.com/office/drawing/2014/main" id="{4FA7CFB8-A33D-8B20-938E-7C34982FF9D1}"/>
              </a:ext>
            </a:extLst>
          </p:cNvPr>
          <p:cNvPicPr>
            <a:picLocks noChangeAspect="1"/>
          </p:cNvPicPr>
          <p:nvPr/>
        </p:nvPicPr>
        <p:blipFill>
          <a:blip r:embed="rId3"/>
          <a:stretch>
            <a:fillRect/>
          </a:stretch>
        </p:blipFill>
        <p:spPr>
          <a:xfrm>
            <a:off x="438586" y="2906253"/>
            <a:ext cx="3078338" cy="2217570"/>
          </a:xfrm>
          <a:prstGeom prst="rect">
            <a:avLst/>
          </a:prstGeom>
        </p:spPr>
      </p:pic>
      <p:pic>
        <p:nvPicPr>
          <p:cNvPr id="14" name="圖片 13">
            <a:extLst>
              <a:ext uri="{FF2B5EF4-FFF2-40B4-BE49-F238E27FC236}">
                <a16:creationId xmlns:a16="http://schemas.microsoft.com/office/drawing/2014/main" id="{2B0BD745-3EBC-DA76-FC3B-6158F2FC0606}"/>
              </a:ext>
            </a:extLst>
          </p:cNvPr>
          <p:cNvPicPr>
            <a:picLocks noChangeAspect="1"/>
          </p:cNvPicPr>
          <p:nvPr/>
        </p:nvPicPr>
        <p:blipFill>
          <a:blip r:embed="rId4"/>
          <a:stretch>
            <a:fillRect/>
          </a:stretch>
        </p:blipFill>
        <p:spPr>
          <a:xfrm>
            <a:off x="4250821" y="2906253"/>
            <a:ext cx="7781198" cy="2895916"/>
          </a:xfrm>
          <a:prstGeom prst="rect">
            <a:avLst/>
          </a:prstGeom>
        </p:spPr>
      </p:pic>
      <p:grpSp>
        <p:nvGrpSpPr>
          <p:cNvPr id="21" name="群組 20">
            <a:extLst>
              <a:ext uri="{FF2B5EF4-FFF2-40B4-BE49-F238E27FC236}">
                <a16:creationId xmlns:a16="http://schemas.microsoft.com/office/drawing/2014/main" id="{4A1C8BAD-9EA0-82CD-BEE5-3ECAB6C30F11}"/>
              </a:ext>
            </a:extLst>
          </p:cNvPr>
          <p:cNvGrpSpPr/>
          <p:nvPr/>
        </p:nvGrpSpPr>
        <p:grpSpPr>
          <a:xfrm>
            <a:off x="3124741" y="3195115"/>
            <a:ext cx="1135800" cy="2421000"/>
            <a:chOff x="3124741" y="3195115"/>
            <a:chExt cx="1135800" cy="2421000"/>
          </a:xfrm>
        </p:grpSpPr>
        <mc:AlternateContent xmlns:mc="http://schemas.openxmlformats.org/markup-compatibility/2006">
          <mc:Choice xmlns:p14="http://schemas.microsoft.com/office/powerpoint/2010/main" Requires="p14">
            <p:contentPart p14:bwMode="auto" r:id="rId5">
              <p14:nvContentPartPr>
                <p14:cNvPr id="18" name="筆跡 17">
                  <a:extLst>
                    <a:ext uri="{FF2B5EF4-FFF2-40B4-BE49-F238E27FC236}">
                      <a16:creationId xmlns:a16="http://schemas.microsoft.com/office/drawing/2014/main" id="{9769083C-E57D-40C2-0F8F-171F630AC9C7}"/>
                    </a:ext>
                  </a:extLst>
                </p14:cNvPr>
                <p14:cNvContentPartPr/>
                <p14:nvPr/>
              </p14:nvContentPartPr>
              <p14:xfrm>
                <a:off x="3124741" y="3292675"/>
                <a:ext cx="1051200" cy="737280"/>
              </p14:xfrm>
            </p:contentPart>
          </mc:Choice>
          <mc:Fallback>
            <p:pic>
              <p:nvPicPr>
                <p:cNvPr id="18" name="筆跡 17">
                  <a:extLst>
                    <a:ext uri="{FF2B5EF4-FFF2-40B4-BE49-F238E27FC236}">
                      <a16:creationId xmlns:a16="http://schemas.microsoft.com/office/drawing/2014/main" id="{9769083C-E57D-40C2-0F8F-171F630AC9C7}"/>
                    </a:ext>
                  </a:extLst>
                </p:cNvPr>
                <p:cNvPicPr/>
                <p:nvPr/>
              </p:nvPicPr>
              <p:blipFill>
                <a:blip r:embed="rId6"/>
                <a:stretch>
                  <a:fillRect/>
                </a:stretch>
              </p:blipFill>
              <p:spPr>
                <a:xfrm>
                  <a:off x="3116101" y="3283675"/>
                  <a:ext cx="1068840" cy="754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筆跡 18">
                  <a:extLst>
                    <a:ext uri="{FF2B5EF4-FFF2-40B4-BE49-F238E27FC236}">
                      <a16:creationId xmlns:a16="http://schemas.microsoft.com/office/drawing/2014/main" id="{3D7BE302-EE49-8BF7-24D9-7D5B36463ABC}"/>
                    </a:ext>
                  </a:extLst>
                </p14:cNvPr>
                <p14:cNvContentPartPr/>
                <p14:nvPr/>
              </p14:nvContentPartPr>
              <p14:xfrm>
                <a:off x="3205381" y="3938875"/>
                <a:ext cx="1045440" cy="1677240"/>
              </p14:xfrm>
            </p:contentPart>
          </mc:Choice>
          <mc:Fallback>
            <p:pic>
              <p:nvPicPr>
                <p:cNvPr id="19" name="筆跡 18">
                  <a:extLst>
                    <a:ext uri="{FF2B5EF4-FFF2-40B4-BE49-F238E27FC236}">
                      <a16:creationId xmlns:a16="http://schemas.microsoft.com/office/drawing/2014/main" id="{3D7BE302-EE49-8BF7-24D9-7D5B36463ABC}"/>
                    </a:ext>
                  </a:extLst>
                </p:cNvPr>
                <p:cNvPicPr/>
                <p:nvPr/>
              </p:nvPicPr>
              <p:blipFill>
                <a:blip r:embed="rId8"/>
                <a:stretch>
                  <a:fillRect/>
                </a:stretch>
              </p:blipFill>
              <p:spPr>
                <a:xfrm>
                  <a:off x="3196381" y="3930235"/>
                  <a:ext cx="1063080" cy="1694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 name="筆跡 19">
                  <a:extLst>
                    <a:ext uri="{FF2B5EF4-FFF2-40B4-BE49-F238E27FC236}">
                      <a16:creationId xmlns:a16="http://schemas.microsoft.com/office/drawing/2014/main" id="{C03A670D-9F64-064B-A7AE-4978AA7D88C0}"/>
                    </a:ext>
                  </a:extLst>
                </p14:cNvPr>
                <p14:cNvContentPartPr/>
                <p14:nvPr/>
              </p14:nvContentPartPr>
              <p14:xfrm>
                <a:off x="4125541" y="3195115"/>
                <a:ext cx="135000" cy="145800"/>
              </p14:xfrm>
            </p:contentPart>
          </mc:Choice>
          <mc:Fallback>
            <p:pic>
              <p:nvPicPr>
                <p:cNvPr id="20" name="筆跡 19">
                  <a:extLst>
                    <a:ext uri="{FF2B5EF4-FFF2-40B4-BE49-F238E27FC236}">
                      <a16:creationId xmlns:a16="http://schemas.microsoft.com/office/drawing/2014/main" id="{C03A670D-9F64-064B-A7AE-4978AA7D88C0}"/>
                    </a:ext>
                  </a:extLst>
                </p:cNvPr>
                <p:cNvPicPr/>
                <p:nvPr/>
              </p:nvPicPr>
              <p:blipFill>
                <a:blip r:embed="rId10"/>
                <a:stretch>
                  <a:fillRect/>
                </a:stretch>
              </p:blipFill>
              <p:spPr>
                <a:xfrm>
                  <a:off x="4116901" y="3186475"/>
                  <a:ext cx="152640" cy="163440"/>
                </a:xfrm>
                <a:prstGeom prst="rect">
                  <a:avLst/>
                </a:prstGeom>
              </p:spPr>
            </p:pic>
          </mc:Fallback>
        </mc:AlternateContent>
      </p:grpSp>
    </p:spTree>
    <p:extLst>
      <p:ext uri="{BB962C8B-B14F-4D97-AF65-F5344CB8AC3E}">
        <p14:creationId xmlns:p14="http://schemas.microsoft.com/office/powerpoint/2010/main" val="3380302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zh-TW" altLang="en-US" sz="2800" dirty="0"/>
              <a:t>實驗</a:t>
            </a:r>
            <a:r>
              <a:rPr lang="en-US" altLang="zh-TW" sz="2800" dirty="0"/>
              <a:t>- step 3.</a:t>
            </a:r>
            <a:r>
              <a:rPr lang="zh-TW" altLang="en-US" sz="2800" dirty="0"/>
              <a:t>使用 </a:t>
            </a:r>
            <a:r>
              <a:rPr lang="en-US" altLang="zh-TW" sz="2800" dirty="0"/>
              <a:t>OpenSeaDragon</a:t>
            </a:r>
            <a:r>
              <a:rPr lang="zh-TW" altLang="en-US" sz="2800" dirty="0"/>
              <a:t> 來顯示該圖像</a:t>
            </a:r>
            <a:br>
              <a:rPr lang="en-US" altLang="zh-TW" sz="2800" strike="sngStrike" dirty="0"/>
            </a:br>
            <a:endParaRPr lang="zh-TW" altLang="en-US" sz="2800" dirty="0"/>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25</a:t>
            </a:fld>
            <a:endParaRPr lang="zh-TW" altLang="en-US"/>
          </a:p>
        </p:txBody>
      </p:sp>
      <p:pic>
        <p:nvPicPr>
          <p:cNvPr id="5" name="圖片 4">
            <a:extLst>
              <a:ext uri="{FF2B5EF4-FFF2-40B4-BE49-F238E27FC236}">
                <a16:creationId xmlns:a16="http://schemas.microsoft.com/office/drawing/2014/main" id="{5E8F7AC9-4E09-B89C-C6EB-C9164616A30D}"/>
              </a:ext>
            </a:extLst>
          </p:cNvPr>
          <p:cNvPicPr>
            <a:picLocks noChangeAspect="1"/>
          </p:cNvPicPr>
          <p:nvPr/>
        </p:nvPicPr>
        <p:blipFill>
          <a:blip r:embed="rId3"/>
          <a:stretch>
            <a:fillRect/>
          </a:stretch>
        </p:blipFill>
        <p:spPr>
          <a:xfrm>
            <a:off x="5690716" y="2073905"/>
            <a:ext cx="6501284" cy="4159985"/>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BBDE6B20-E282-E898-E5D3-A7C0EF7538DF}"/>
                  </a:ext>
                </a:extLst>
              </p14:cNvPr>
              <p14:cNvContentPartPr/>
              <p14:nvPr/>
            </p14:nvContentPartPr>
            <p14:xfrm>
              <a:off x="7031466" y="5406782"/>
              <a:ext cx="4952880" cy="72720"/>
            </p14:xfrm>
          </p:contentPart>
        </mc:Choice>
        <mc:Fallback>
          <p:pic>
            <p:nvPicPr>
              <p:cNvPr id="7" name="筆跡 6">
                <a:extLst>
                  <a:ext uri="{FF2B5EF4-FFF2-40B4-BE49-F238E27FC236}">
                    <a16:creationId xmlns:a16="http://schemas.microsoft.com/office/drawing/2014/main" id="{BBDE6B20-E282-E898-E5D3-A7C0EF7538DF}"/>
                  </a:ext>
                </a:extLst>
              </p:cNvPr>
              <p:cNvPicPr/>
              <p:nvPr/>
            </p:nvPicPr>
            <p:blipFill>
              <a:blip r:embed="rId5"/>
              <a:stretch>
                <a:fillRect/>
              </a:stretch>
            </p:blipFill>
            <p:spPr>
              <a:xfrm>
                <a:off x="7022826" y="5397782"/>
                <a:ext cx="49705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A8A9F2DF-4EBE-459E-4FDE-6DEFEE6E7DC9}"/>
                  </a:ext>
                </a:extLst>
              </p14:cNvPr>
              <p14:cNvContentPartPr/>
              <p14:nvPr/>
            </p14:nvContentPartPr>
            <p14:xfrm>
              <a:off x="7988341" y="4652035"/>
              <a:ext cx="360" cy="360"/>
            </p14:xfrm>
          </p:contentPart>
        </mc:Choice>
        <mc:Fallback>
          <p:pic>
            <p:nvPicPr>
              <p:cNvPr id="8" name="筆跡 7">
                <a:extLst>
                  <a:ext uri="{FF2B5EF4-FFF2-40B4-BE49-F238E27FC236}">
                    <a16:creationId xmlns:a16="http://schemas.microsoft.com/office/drawing/2014/main" id="{A8A9F2DF-4EBE-459E-4FDE-6DEFEE6E7DC9}"/>
                  </a:ext>
                </a:extLst>
              </p:cNvPr>
              <p:cNvPicPr/>
              <p:nvPr/>
            </p:nvPicPr>
            <p:blipFill>
              <a:blip r:embed="rId7"/>
              <a:stretch>
                <a:fillRect/>
              </a:stretch>
            </p:blipFill>
            <p:spPr>
              <a:xfrm>
                <a:off x="7979341" y="4643395"/>
                <a:ext cx="18000" cy="18000"/>
              </a:xfrm>
              <a:prstGeom prst="rect">
                <a:avLst/>
              </a:prstGeom>
            </p:spPr>
          </p:pic>
        </mc:Fallback>
      </mc:AlternateContent>
      <p:pic>
        <p:nvPicPr>
          <p:cNvPr id="13" name="圖片 12">
            <a:extLst>
              <a:ext uri="{FF2B5EF4-FFF2-40B4-BE49-F238E27FC236}">
                <a16:creationId xmlns:a16="http://schemas.microsoft.com/office/drawing/2014/main" id="{41D4B357-5E26-CA48-5647-B2A3B5ED870B}"/>
              </a:ext>
            </a:extLst>
          </p:cNvPr>
          <p:cNvPicPr>
            <a:picLocks noChangeAspect="1"/>
          </p:cNvPicPr>
          <p:nvPr/>
        </p:nvPicPr>
        <p:blipFill>
          <a:blip r:embed="rId8"/>
          <a:stretch>
            <a:fillRect/>
          </a:stretch>
        </p:blipFill>
        <p:spPr>
          <a:xfrm>
            <a:off x="531812" y="2073905"/>
            <a:ext cx="4384310" cy="1741374"/>
          </a:xfrm>
          <a:prstGeom prst="rect">
            <a:avLst/>
          </a:prstGeom>
        </p:spPr>
      </p:pic>
    </p:spTree>
    <p:extLst>
      <p:ext uri="{BB962C8B-B14F-4D97-AF65-F5344CB8AC3E}">
        <p14:creationId xmlns:p14="http://schemas.microsoft.com/office/powerpoint/2010/main" val="3874886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normAutofit/>
          </a:bodyPr>
          <a:lstStyle/>
          <a:p>
            <a:r>
              <a:rPr lang="zh-TW" altLang="en-US" sz="2800" dirty="0"/>
              <a:t>實驗</a:t>
            </a:r>
            <a:r>
              <a:rPr lang="en-US" altLang="zh-TW" sz="2800" dirty="0"/>
              <a:t>- step 3.</a:t>
            </a:r>
            <a:r>
              <a:rPr lang="zh-TW" altLang="en-US" sz="2800" dirty="0"/>
              <a:t>使用 </a:t>
            </a:r>
            <a:r>
              <a:rPr lang="en-US" altLang="zh-TW" sz="2800" dirty="0"/>
              <a:t>OpenSeaDragon</a:t>
            </a:r>
            <a:r>
              <a:rPr lang="zh-TW" altLang="en-US" sz="2800" dirty="0"/>
              <a:t> 來顯示該圖像</a:t>
            </a:r>
            <a:br>
              <a:rPr lang="en-US" altLang="zh-TW" sz="2800" strike="sngStrike" dirty="0"/>
            </a:br>
            <a:endParaRPr lang="zh-TW" altLang="en-US" sz="2800" dirty="0"/>
          </a:p>
        </p:txBody>
      </p:sp>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26</a:t>
            </a:fld>
            <a:endParaRPr lang="zh-TW" altLang="en-US"/>
          </a:p>
        </p:txBody>
      </p:sp>
      <mc:AlternateContent xmlns:mc="http://schemas.openxmlformats.org/markup-compatibility/2006">
        <mc:Choice xmlns:p14="http://schemas.microsoft.com/office/powerpoint/2010/main" Requires="p14">
          <p:contentPart p14:bwMode="auto" r:id="rId3">
            <p14:nvContentPartPr>
              <p14:cNvPr id="8" name="筆跡 7">
                <a:extLst>
                  <a:ext uri="{FF2B5EF4-FFF2-40B4-BE49-F238E27FC236}">
                    <a16:creationId xmlns:a16="http://schemas.microsoft.com/office/drawing/2014/main" id="{A8A9F2DF-4EBE-459E-4FDE-6DEFEE6E7DC9}"/>
                  </a:ext>
                </a:extLst>
              </p14:cNvPr>
              <p14:cNvContentPartPr/>
              <p14:nvPr/>
            </p14:nvContentPartPr>
            <p14:xfrm>
              <a:off x="7988341" y="4652035"/>
              <a:ext cx="360" cy="360"/>
            </p14:xfrm>
          </p:contentPart>
        </mc:Choice>
        <mc:Fallback>
          <p:pic>
            <p:nvPicPr>
              <p:cNvPr id="8" name="筆跡 7">
                <a:extLst>
                  <a:ext uri="{FF2B5EF4-FFF2-40B4-BE49-F238E27FC236}">
                    <a16:creationId xmlns:a16="http://schemas.microsoft.com/office/drawing/2014/main" id="{A8A9F2DF-4EBE-459E-4FDE-6DEFEE6E7DC9}"/>
                  </a:ext>
                </a:extLst>
              </p:cNvPr>
              <p:cNvPicPr/>
              <p:nvPr/>
            </p:nvPicPr>
            <p:blipFill>
              <a:blip r:embed="rId4"/>
              <a:stretch>
                <a:fillRect/>
              </a:stretch>
            </p:blipFill>
            <p:spPr>
              <a:xfrm>
                <a:off x="7979341" y="4643395"/>
                <a:ext cx="18000" cy="18000"/>
              </a:xfrm>
              <a:prstGeom prst="rect">
                <a:avLst/>
              </a:prstGeom>
            </p:spPr>
          </p:pic>
        </mc:Fallback>
      </mc:AlternateContent>
      <p:pic>
        <p:nvPicPr>
          <p:cNvPr id="11" name="圖片 10">
            <a:extLst>
              <a:ext uri="{FF2B5EF4-FFF2-40B4-BE49-F238E27FC236}">
                <a16:creationId xmlns:a16="http://schemas.microsoft.com/office/drawing/2014/main" id="{B75A35BD-0714-553C-B640-D7F9F581D47F}"/>
              </a:ext>
            </a:extLst>
          </p:cNvPr>
          <p:cNvPicPr>
            <a:picLocks noChangeAspect="1"/>
          </p:cNvPicPr>
          <p:nvPr/>
        </p:nvPicPr>
        <p:blipFill>
          <a:blip r:embed="rId5"/>
          <a:stretch>
            <a:fillRect/>
          </a:stretch>
        </p:blipFill>
        <p:spPr>
          <a:xfrm>
            <a:off x="1566556" y="1760597"/>
            <a:ext cx="8764223" cy="4858428"/>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筆跡 2">
                <a:extLst>
                  <a:ext uri="{FF2B5EF4-FFF2-40B4-BE49-F238E27FC236}">
                    <a16:creationId xmlns:a16="http://schemas.microsoft.com/office/drawing/2014/main" id="{4100B6D7-7ACA-4860-3354-88A26670CD65}"/>
                  </a:ext>
                </a:extLst>
              </p14:cNvPr>
              <p14:cNvContentPartPr/>
              <p14:nvPr/>
            </p14:nvContentPartPr>
            <p14:xfrm>
              <a:off x="11334541" y="2120155"/>
              <a:ext cx="360" cy="360"/>
            </p14:xfrm>
          </p:contentPart>
        </mc:Choice>
        <mc:Fallback>
          <p:pic>
            <p:nvPicPr>
              <p:cNvPr id="3" name="筆跡 2">
                <a:extLst>
                  <a:ext uri="{FF2B5EF4-FFF2-40B4-BE49-F238E27FC236}">
                    <a16:creationId xmlns:a16="http://schemas.microsoft.com/office/drawing/2014/main" id="{4100B6D7-7ACA-4860-3354-88A26670CD65}"/>
                  </a:ext>
                </a:extLst>
              </p:cNvPr>
              <p:cNvPicPr/>
              <p:nvPr/>
            </p:nvPicPr>
            <p:blipFill>
              <a:blip r:embed="rId4"/>
              <a:stretch>
                <a:fillRect/>
              </a:stretch>
            </p:blipFill>
            <p:spPr>
              <a:xfrm>
                <a:off x="11325541" y="2111155"/>
                <a:ext cx="18000" cy="18000"/>
              </a:xfrm>
              <a:prstGeom prst="rect">
                <a:avLst/>
              </a:prstGeom>
            </p:spPr>
          </p:pic>
        </mc:Fallback>
      </mc:AlternateContent>
      <p:sp>
        <p:nvSpPr>
          <p:cNvPr id="9" name="文字方塊 8">
            <a:extLst>
              <a:ext uri="{FF2B5EF4-FFF2-40B4-BE49-F238E27FC236}">
                <a16:creationId xmlns:a16="http://schemas.microsoft.com/office/drawing/2014/main" id="{37B49EE0-E79A-C703-1E40-F2B19F106648}"/>
              </a:ext>
            </a:extLst>
          </p:cNvPr>
          <p:cNvSpPr txBox="1"/>
          <p:nvPr/>
        </p:nvSpPr>
        <p:spPr>
          <a:xfrm>
            <a:off x="4457519" y="1264555"/>
            <a:ext cx="6094324" cy="369332"/>
          </a:xfrm>
          <a:prstGeom prst="rect">
            <a:avLst/>
          </a:prstGeom>
          <a:noFill/>
        </p:spPr>
        <p:txBody>
          <a:bodyPr wrap="square">
            <a:spAutoFit/>
          </a:bodyPr>
          <a:lstStyle/>
          <a:p>
            <a:r>
              <a:rPr lang="en-US" altLang="zh-TW" dirty="0">
                <a:hlinkClick r:id="rId7"/>
              </a:rPr>
              <a:t>Document (kkosudips.github.io)</a:t>
            </a:r>
            <a:endParaRPr lang="zh-TW" altLang="en-US" dirty="0"/>
          </a:p>
        </p:txBody>
      </p:sp>
    </p:spTree>
    <p:extLst>
      <p:ext uri="{BB962C8B-B14F-4D97-AF65-F5344CB8AC3E}">
        <p14:creationId xmlns:p14="http://schemas.microsoft.com/office/powerpoint/2010/main" val="291376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lstStyle/>
          <a:p>
            <a:r>
              <a:rPr lang="zh-TW" altLang="en-US" dirty="0"/>
              <a:t>摘要</a:t>
            </a:r>
          </a:p>
        </p:txBody>
      </p:sp>
      <p:sp>
        <p:nvSpPr>
          <p:cNvPr id="5" name="內容版面配置區 4">
            <a:extLst>
              <a:ext uri="{FF2B5EF4-FFF2-40B4-BE49-F238E27FC236}">
                <a16:creationId xmlns:a16="http://schemas.microsoft.com/office/drawing/2014/main" id="{7D978D35-6996-9A0E-D17E-6331D842DEA3}"/>
              </a:ext>
            </a:extLst>
          </p:cNvPr>
          <p:cNvSpPr>
            <a:spLocks noGrp="1"/>
          </p:cNvSpPr>
          <p:nvPr>
            <p:ph idx="1"/>
          </p:nvPr>
        </p:nvSpPr>
        <p:spPr>
          <a:xfrm>
            <a:off x="1219951" y="1264555"/>
            <a:ext cx="8915400" cy="5156342"/>
          </a:xfrm>
        </p:spPr>
        <p:txBody>
          <a:bodyPr>
            <a:noAutofit/>
          </a:bodyPr>
          <a:lstStyle/>
          <a:p>
            <a:r>
              <a:rPr lang="zh-TW" altLang="en-US" sz="2000" dirty="0"/>
              <a:t>該文是</a:t>
            </a:r>
            <a:r>
              <a:rPr lang="en-US" altLang="zh-TW" sz="2000" dirty="0"/>
              <a:t>RIKEN</a:t>
            </a:r>
            <a:r>
              <a:rPr lang="en-US" altLang="zh-TW" dirty="0"/>
              <a:t>(</a:t>
            </a:r>
            <a:r>
              <a:rPr lang="zh-TW" altLang="en-US" dirty="0"/>
              <a:t>理化學研究所</a:t>
            </a:r>
            <a:r>
              <a:rPr lang="en-US" altLang="zh-TW" dirty="0"/>
              <a:t>,</a:t>
            </a:r>
            <a:r>
              <a:rPr lang="zh-TW" altLang="en-US" dirty="0"/>
              <a:t>理研</a:t>
            </a:r>
            <a:r>
              <a:rPr lang="en-US" altLang="zh-TW" dirty="0"/>
              <a:t>,</a:t>
            </a:r>
            <a:r>
              <a:rPr lang="zh-TW" altLang="en-US" dirty="0"/>
              <a:t>日本的國家級研究機構</a:t>
            </a:r>
            <a:r>
              <a:rPr lang="en-US" altLang="zh-TW" dirty="0"/>
              <a:t>)</a:t>
            </a:r>
            <a:r>
              <a:rPr lang="zh-TW" altLang="en-US" sz="2000" dirty="0"/>
              <a:t>各個單位合發的論文</a:t>
            </a:r>
            <a:endParaRPr lang="en-US" altLang="zh-TW" sz="2000" dirty="0"/>
          </a:p>
          <a:p>
            <a:r>
              <a:rPr lang="zh-TW" altLang="en-US" sz="2000" dirty="0"/>
              <a:t>該文介紹了一個資料庫平台稱作 </a:t>
            </a:r>
            <a:r>
              <a:rPr lang="en-US" altLang="zh-TW" dirty="0">
                <a:hlinkClick r:id="rId3"/>
              </a:rPr>
              <a:t>RIKEN</a:t>
            </a:r>
            <a:r>
              <a:rPr lang="zh-TW" altLang="en-US" dirty="0">
                <a:hlinkClick r:id="rId3"/>
              </a:rPr>
              <a:t> </a:t>
            </a:r>
            <a:r>
              <a:rPr lang="en-US" altLang="zh-TW" dirty="0" err="1">
                <a:hlinkClick r:id="rId3"/>
              </a:rPr>
              <a:t>Metadatabase</a:t>
            </a:r>
            <a:endParaRPr lang="en-US" altLang="zh-TW" dirty="0"/>
          </a:p>
          <a:p>
            <a:pPr lvl="1"/>
            <a:r>
              <a:rPr lang="zh-TW" altLang="en-US" sz="1800" dirty="0"/>
              <a:t>該資料庫平台用來存放生命科學相關的 </a:t>
            </a:r>
            <a:r>
              <a:rPr lang="en-US" altLang="zh-TW" sz="1800" dirty="0" err="1"/>
              <a:t>Metadatabase</a:t>
            </a:r>
            <a:endParaRPr lang="en-US" altLang="zh-TW" sz="1800" dirty="0"/>
          </a:p>
          <a:p>
            <a:pPr lvl="1"/>
            <a:r>
              <a:rPr lang="zh-TW" altLang="en-US" sz="1800" dirty="0"/>
              <a:t>在該論文中添加了</a:t>
            </a:r>
            <a:r>
              <a:rPr lang="en-US" altLang="zh-TW" sz="1800" b="1" i="0" dirty="0">
                <a:solidFill>
                  <a:srgbClr val="000000"/>
                </a:solidFill>
                <a:effectLst/>
                <a:latin typeface="ヒラギノ角ゴ Pro W3"/>
              </a:rPr>
              <a:t>RIKEN Microstructural Imaging </a:t>
            </a:r>
            <a:r>
              <a:rPr lang="en-US" altLang="zh-TW" sz="1800" b="1" i="0" dirty="0" err="1">
                <a:solidFill>
                  <a:srgbClr val="000000"/>
                </a:solidFill>
                <a:effectLst/>
                <a:latin typeface="ヒラギノ角ゴ Pro W3"/>
              </a:rPr>
              <a:t>Metadatabase</a:t>
            </a:r>
            <a:endParaRPr lang="en-US" altLang="zh-TW" sz="1800" dirty="0"/>
          </a:p>
          <a:p>
            <a:r>
              <a:rPr lang="zh-TW" altLang="en-US" sz="2000" dirty="0"/>
              <a:t>使用</a:t>
            </a:r>
            <a:r>
              <a:rPr lang="en-US" altLang="zh-TW" sz="2000" dirty="0"/>
              <a:t> </a:t>
            </a:r>
            <a:r>
              <a:rPr lang="en-US" altLang="zh-TW" dirty="0" err="1">
                <a:hlinkClick r:id="rId4"/>
              </a:rPr>
              <a:t>OpenSeadragon</a:t>
            </a:r>
            <a:r>
              <a:rPr lang="en-US" altLang="zh-TW" sz="2000" dirty="0"/>
              <a:t> </a:t>
            </a:r>
            <a:r>
              <a:rPr lang="zh-TW" altLang="en-US" sz="2000" dirty="0"/>
              <a:t>一種純</a:t>
            </a:r>
            <a:r>
              <a:rPr lang="en-US" altLang="zh-TW" sz="2000" dirty="0"/>
              <a:t>JS</a:t>
            </a:r>
            <a:r>
              <a:rPr lang="zh-TW" altLang="en-US" sz="2000" dirty="0"/>
              <a:t>語言的 </a:t>
            </a:r>
            <a:r>
              <a:rPr lang="en-US" altLang="zh-TW" sz="2000" dirty="0"/>
              <a:t>“</a:t>
            </a:r>
            <a:r>
              <a:rPr lang="zh-TW" altLang="en-US" sz="2000" dirty="0"/>
              <a:t>高解析可縮放影像</a:t>
            </a:r>
            <a:r>
              <a:rPr lang="en-US" altLang="zh-TW" sz="2000" dirty="0"/>
              <a:t>”</a:t>
            </a:r>
            <a:r>
              <a:rPr lang="zh-TW" altLang="en-US" sz="2000" dirty="0">
                <a:solidFill>
                  <a:schemeClr val="tx1"/>
                </a:solidFill>
              </a:rPr>
              <a:t>檢視器</a:t>
            </a:r>
            <a:r>
              <a:rPr lang="zh-TW" altLang="en-US" sz="2000" dirty="0"/>
              <a:t>，來開發該文的</a:t>
            </a:r>
            <a:r>
              <a:rPr lang="zh-TW" altLang="en-US" sz="2000" dirty="0">
                <a:solidFill>
                  <a:schemeClr val="tx1"/>
                </a:solidFill>
              </a:rPr>
              <a:t>檢視器</a:t>
            </a:r>
            <a:r>
              <a:rPr lang="en-US" altLang="zh-TW" dirty="0">
                <a:solidFill>
                  <a:srgbClr val="FF0000"/>
                </a:solidFill>
                <a:hlinkClick r:id="rId5">
                  <a:extLst>
                    <a:ext uri="{A12FA001-AC4F-418D-AE19-62706E023703}">
                      <ahyp:hlinkClr xmlns:ahyp="http://schemas.microsoft.com/office/drawing/2018/hyperlinkcolor" val="tx"/>
                    </a:ext>
                  </a:extLst>
                </a:hlinkClick>
              </a:rPr>
              <a:t>JavaScript-based RIKEN CLST Electron Microscopy Viewer</a:t>
            </a:r>
            <a:r>
              <a:rPr lang="en-US" altLang="zh-TW" sz="2000" dirty="0">
                <a:solidFill>
                  <a:srgbClr val="FF0000"/>
                </a:solidFill>
              </a:rPr>
              <a:t> </a:t>
            </a:r>
          </a:p>
          <a:p>
            <a:pPr lvl="1"/>
            <a:r>
              <a:rPr lang="zh-TW" altLang="en-US" sz="1800" dirty="0">
                <a:solidFill>
                  <a:schemeClr val="tx1"/>
                </a:solidFill>
              </a:rPr>
              <a:t>該檢視器專門用來顯示 </a:t>
            </a:r>
            <a:r>
              <a:rPr lang="en-US" altLang="zh-TW" sz="1800" dirty="0">
                <a:solidFill>
                  <a:schemeClr val="tx1"/>
                </a:solidFill>
              </a:rPr>
              <a:t>Deep Zoom Image(DZI)</a:t>
            </a:r>
            <a:r>
              <a:rPr lang="zh-TW" altLang="en-US" sz="1800" dirty="0">
                <a:solidFill>
                  <a:schemeClr val="tx1"/>
                </a:solidFill>
              </a:rPr>
              <a:t> 格式圖像</a:t>
            </a:r>
            <a:endParaRPr lang="en-US" altLang="zh-TW" sz="1800" dirty="0">
              <a:solidFill>
                <a:schemeClr val="tx1"/>
              </a:solidFill>
            </a:endParaRPr>
          </a:p>
          <a:p>
            <a:r>
              <a:rPr lang="zh-TW" altLang="en-US" sz="2000" dirty="0">
                <a:solidFill>
                  <a:schemeClr val="tx1"/>
                </a:solidFill>
              </a:rPr>
              <a:t>在 </a:t>
            </a:r>
            <a:r>
              <a:rPr lang="en-US" altLang="zh-TW" sz="2000" dirty="0">
                <a:solidFill>
                  <a:schemeClr val="tx1"/>
                </a:solidFill>
              </a:rPr>
              <a:t>RIKEN</a:t>
            </a:r>
            <a:r>
              <a:rPr lang="zh-TW" altLang="en-US" sz="2000" dirty="0">
                <a:solidFill>
                  <a:schemeClr val="tx1"/>
                </a:solidFill>
              </a:rPr>
              <a:t> 以前提出的論文中，提出了 </a:t>
            </a:r>
            <a:r>
              <a:rPr lang="en-US" altLang="zh-TW" sz="2000" dirty="0">
                <a:solidFill>
                  <a:schemeClr val="tx1"/>
                </a:solidFill>
              </a:rPr>
              <a:t>Microscopy Ontology</a:t>
            </a:r>
            <a:r>
              <a:rPr lang="zh-TW" altLang="en-US" sz="2000" dirty="0">
                <a:solidFill>
                  <a:schemeClr val="tx1"/>
                </a:solidFill>
              </a:rPr>
              <a:t> 用來描述顯微鏡領域，並在這篇論文中添加了新的詞彙進去。</a:t>
            </a:r>
            <a:endParaRPr lang="en-US" altLang="zh-TW" dirty="0">
              <a:solidFill>
                <a:schemeClr val="tx1"/>
              </a:solidFill>
            </a:endParaRPr>
          </a:p>
        </p:txBody>
      </p:sp>
      <p:sp>
        <p:nvSpPr>
          <p:cNvPr id="2" name="投影片編號版面配置區 1">
            <a:extLst>
              <a:ext uri="{FF2B5EF4-FFF2-40B4-BE49-F238E27FC236}">
                <a16:creationId xmlns:a16="http://schemas.microsoft.com/office/drawing/2014/main" id="{6B161AA1-52E0-7928-F7BF-BB565796E7AB}"/>
              </a:ext>
            </a:extLst>
          </p:cNvPr>
          <p:cNvSpPr>
            <a:spLocks noGrp="1"/>
          </p:cNvSpPr>
          <p:nvPr>
            <p:ph type="sldNum" sz="quarter" idx="12"/>
          </p:nvPr>
        </p:nvSpPr>
        <p:spPr/>
        <p:txBody>
          <a:bodyPr/>
          <a:lstStyle/>
          <a:p>
            <a:fld id="{55918921-E898-49DA-AD5F-995BC76512D4}" type="slidenum">
              <a:rPr lang="zh-TW" altLang="en-US" smtClean="0"/>
              <a:t>3</a:t>
            </a:fld>
            <a:endParaRPr lang="zh-TW" altLang="en-US"/>
          </a:p>
        </p:txBody>
      </p:sp>
    </p:spTree>
    <p:extLst>
      <p:ext uri="{BB962C8B-B14F-4D97-AF65-F5344CB8AC3E}">
        <p14:creationId xmlns:p14="http://schemas.microsoft.com/office/powerpoint/2010/main" val="268062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lstStyle/>
          <a:p>
            <a:r>
              <a:rPr lang="zh-TW" altLang="en-US" dirty="0"/>
              <a:t>該論文跟本課程的關係</a:t>
            </a:r>
          </a:p>
        </p:txBody>
      </p:sp>
      <p:sp>
        <p:nvSpPr>
          <p:cNvPr id="5" name="內容版面配置區 4">
            <a:extLst>
              <a:ext uri="{FF2B5EF4-FFF2-40B4-BE49-F238E27FC236}">
                <a16:creationId xmlns:a16="http://schemas.microsoft.com/office/drawing/2014/main" id="{7D978D35-6996-9A0E-D17E-6331D842DEA3}"/>
              </a:ext>
            </a:extLst>
          </p:cNvPr>
          <p:cNvSpPr>
            <a:spLocks noGrp="1"/>
          </p:cNvSpPr>
          <p:nvPr>
            <p:ph idx="1"/>
          </p:nvPr>
        </p:nvSpPr>
        <p:spPr>
          <a:xfrm>
            <a:off x="1223664" y="1264555"/>
            <a:ext cx="8915400" cy="4693701"/>
          </a:xfrm>
        </p:spPr>
        <p:txBody>
          <a:bodyPr>
            <a:normAutofit/>
          </a:bodyPr>
          <a:lstStyle/>
          <a:p>
            <a:endParaRPr lang="en-US" altLang="zh-TW" sz="2000" dirty="0"/>
          </a:p>
          <a:p>
            <a:r>
              <a:rPr lang="zh-TW" altLang="en-US" sz="2000" dirty="0"/>
              <a:t>使用的資料庫 </a:t>
            </a:r>
            <a:r>
              <a:rPr lang="en-US" altLang="zh-TW" sz="2000" dirty="0">
                <a:hlinkClick r:id="rId3"/>
              </a:rPr>
              <a:t>RIKEN</a:t>
            </a:r>
            <a:r>
              <a:rPr lang="zh-TW" altLang="en-US" sz="2000" dirty="0">
                <a:hlinkClick r:id="rId3"/>
              </a:rPr>
              <a:t> </a:t>
            </a:r>
            <a:r>
              <a:rPr lang="en-US" altLang="zh-TW" sz="2000" dirty="0">
                <a:hlinkClick r:id="rId3"/>
              </a:rPr>
              <a:t>Microstructural Imaging Meta-database</a:t>
            </a:r>
            <a:r>
              <a:rPr lang="zh-TW" altLang="en-US" sz="2000" dirty="0"/>
              <a:t>，是基於 </a:t>
            </a:r>
            <a:r>
              <a:rPr lang="en-US" altLang="zh-TW" sz="2000" dirty="0">
                <a:solidFill>
                  <a:schemeClr val="tx1"/>
                </a:solidFill>
              </a:rPr>
              <a:t>RDF</a:t>
            </a:r>
            <a:r>
              <a:rPr lang="en-US" altLang="zh-TW" sz="2000" dirty="0">
                <a:solidFill>
                  <a:srgbClr val="FF0000"/>
                </a:solidFill>
              </a:rPr>
              <a:t> </a:t>
            </a:r>
            <a:r>
              <a:rPr lang="zh-TW" altLang="en-US" sz="2000" dirty="0"/>
              <a:t>去設計的並帶有 </a:t>
            </a:r>
            <a:r>
              <a:rPr lang="en-US" altLang="zh-TW" sz="2000" dirty="0">
                <a:solidFill>
                  <a:schemeClr val="tx1"/>
                </a:solidFill>
                <a:hlinkClick r:id="rId4"/>
              </a:rPr>
              <a:t>Linked Open Data</a:t>
            </a:r>
            <a:r>
              <a:rPr lang="zh-TW" altLang="en-US" sz="2000" dirty="0">
                <a:solidFill>
                  <a:schemeClr val="tx1"/>
                </a:solidFill>
                <a:hlinkClick r:id="rId4"/>
              </a:rPr>
              <a:t> </a:t>
            </a:r>
            <a:r>
              <a:rPr lang="zh-TW" altLang="en-US" sz="2000" dirty="0"/>
              <a:t>的概念，</a:t>
            </a:r>
            <a:endParaRPr lang="en-US" altLang="zh-TW" sz="2000" dirty="0"/>
          </a:p>
          <a:p>
            <a:r>
              <a:rPr lang="zh-TW" altLang="en-US" sz="2000" dirty="0"/>
              <a:t>使用了 </a:t>
            </a:r>
            <a:r>
              <a:rPr lang="en-US" altLang="zh-TW" sz="2000" dirty="0"/>
              <a:t>Microscopy </a:t>
            </a:r>
            <a:r>
              <a:rPr lang="en-US" altLang="zh-TW" sz="2000" dirty="0">
                <a:solidFill>
                  <a:schemeClr val="tx1"/>
                </a:solidFill>
              </a:rPr>
              <a:t>Ontology</a:t>
            </a:r>
            <a:r>
              <a:rPr lang="zh-TW" altLang="en-US" sz="2000" dirty="0">
                <a:solidFill>
                  <a:schemeClr val="tx1"/>
                </a:solidFill>
              </a:rPr>
              <a:t> </a:t>
            </a:r>
            <a:r>
              <a:rPr lang="zh-TW" altLang="en-US" sz="2000" dirty="0"/>
              <a:t>去描寫資料庫中生物圖像的架構</a:t>
            </a:r>
            <a:endParaRPr lang="en-US" altLang="zh-TW" sz="2000" dirty="0"/>
          </a:p>
          <a:p>
            <a:r>
              <a:rPr lang="en-US" altLang="zh-TW" sz="2000" dirty="0">
                <a:solidFill>
                  <a:schemeClr val="tx1"/>
                </a:solidFill>
              </a:rPr>
              <a:t>Deep Zoom Image(DZI)</a:t>
            </a:r>
            <a:r>
              <a:rPr lang="zh-TW" altLang="en-US" sz="2000" dirty="0"/>
              <a:t> 格式其實是 </a:t>
            </a:r>
            <a:r>
              <a:rPr lang="en-US" altLang="zh-TW" sz="2000" dirty="0">
                <a:hlinkClick r:id="rId5" action="ppaction://hlinkfile"/>
              </a:rPr>
              <a:t>Microsoft</a:t>
            </a:r>
            <a:r>
              <a:rPr lang="zh-TW" altLang="en-US" sz="2000" dirty="0"/>
              <a:t> 所提出，用 </a:t>
            </a:r>
            <a:r>
              <a:rPr lang="en-US" altLang="zh-TW" sz="2000" dirty="0"/>
              <a:t>XML</a:t>
            </a:r>
            <a:r>
              <a:rPr lang="zh-TW" altLang="en-US" sz="2000" dirty="0"/>
              <a:t> 去定義可縮放圖片</a:t>
            </a:r>
          </a:p>
        </p:txBody>
      </p:sp>
      <p:pic>
        <p:nvPicPr>
          <p:cNvPr id="2" name="Picture 2" descr="資料連結- 维基百科，自由的百科全书">
            <a:extLst>
              <a:ext uri="{FF2B5EF4-FFF2-40B4-BE49-F238E27FC236}">
                <a16:creationId xmlns:a16="http://schemas.microsoft.com/office/drawing/2014/main" id="{089A15E5-8AC4-82B5-0C14-A6C18209D1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812" y="3561568"/>
            <a:ext cx="2746205" cy="239668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1AF3961C-01CA-364F-3948-623143A1921C}"/>
              </a:ext>
            </a:extLst>
          </p:cNvPr>
          <p:cNvSpPr txBox="1"/>
          <p:nvPr/>
        </p:nvSpPr>
        <p:spPr>
          <a:xfrm>
            <a:off x="1221626" y="6131266"/>
            <a:ext cx="1366576" cy="369332"/>
          </a:xfrm>
          <a:prstGeom prst="rect">
            <a:avLst/>
          </a:prstGeom>
          <a:noFill/>
        </p:spPr>
        <p:txBody>
          <a:bodyPr wrap="square" rtlCol="0">
            <a:spAutoFit/>
          </a:bodyPr>
          <a:lstStyle/>
          <a:p>
            <a:r>
              <a:rPr lang="en-US" altLang="zh-TW" dirty="0"/>
              <a:t>LOD</a:t>
            </a:r>
            <a:r>
              <a:rPr lang="zh-TW" altLang="en-US" dirty="0"/>
              <a:t>示意圖</a:t>
            </a:r>
          </a:p>
        </p:txBody>
      </p:sp>
      <p:pic>
        <p:nvPicPr>
          <p:cNvPr id="6" name="圖片 5">
            <a:extLst>
              <a:ext uri="{FF2B5EF4-FFF2-40B4-BE49-F238E27FC236}">
                <a16:creationId xmlns:a16="http://schemas.microsoft.com/office/drawing/2014/main" id="{0E022455-A763-3F5E-BB64-422DBF95E7DB}"/>
              </a:ext>
            </a:extLst>
          </p:cNvPr>
          <p:cNvPicPr>
            <a:picLocks noChangeAspect="1"/>
          </p:cNvPicPr>
          <p:nvPr/>
        </p:nvPicPr>
        <p:blipFill>
          <a:blip r:embed="rId7"/>
          <a:stretch>
            <a:fillRect/>
          </a:stretch>
        </p:blipFill>
        <p:spPr>
          <a:xfrm>
            <a:off x="3456355" y="3611405"/>
            <a:ext cx="4620759" cy="2198443"/>
          </a:xfrm>
          <a:prstGeom prst="rect">
            <a:avLst/>
          </a:prstGeom>
        </p:spPr>
      </p:pic>
      <p:sp>
        <p:nvSpPr>
          <p:cNvPr id="7" name="文字方塊 6">
            <a:extLst>
              <a:ext uri="{FF2B5EF4-FFF2-40B4-BE49-F238E27FC236}">
                <a16:creationId xmlns:a16="http://schemas.microsoft.com/office/drawing/2014/main" id="{9AD37B63-4C55-0B3F-D976-8F41213BEA03}"/>
              </a:ext>
            </a:extLst>
          </p:cNvPr>
          <p:cNvSpPr txBox="1"/>
          <p:nvPr/>
        </p:nvSpPr>
        <p:spPr>
          <a:xfrm>
            <a:off x="3921724" y="6124491"/>
            <a:ext cx="4619729" cy="369332"/>
          </a:xfrm>
          <a:prstGeom prst="rect">
            <a:avLst/>
          </a:prstGeom>
          <a:noFill/>
        </p:spPr>
        <p:txBody>
          <a:bodyPr wrap="square">
            <a:spAutoFit/>
          </a:bodyPr>
          <a:lstStyle/>
          <a:p>
            <a:r>
              <a:rPr lang="en-US" altLang="zh-TW" dirty="0"/>
              <a:t>Fig. 1. Microscopy Ontology</a:t>
            </a:r>
            <a:r>
              <a:rPr lang="zh-TW" altLang="en-US" dirty="0"/>
              <a:t> </a:t>
            </a:r>
          </a:p>
        </p:txBody>
      </p:sp>
      <p:sp>
        <p:nvSpPr>
          <p:cNvPr id="8" name="投影片編號版面配置區 7">
            <a:extLst>
              <a:ext uri="{FF2B5EF4-FFF2-40B4-BE49-F238E27FC236}">
                <a16:creationId xmlns:a16="http://schemas.microsoft.com/office/drawing/2014/main" id="{BFFF9A25-FB88-5C7F-BF04-075A5F859A13}"/>
              </a:ext>
            </a:extLst>
          </p:cNvPr>
          <p:cNvSpPr>
            <a:spLocks noGrp="1"/>
          </p:cNvSpPr>
          <p:nvPr>
            <p:ph type="sldNum" sz="quarter" idx="12"/>
          </p:nvPr>
        </p:nvSpPr>
        <p:spPr/>
        <p:txBody>
          <a:bodyPr/>
          <a:lstStyle/>
          <a:p>
            <a:fld id="{55918921-E898-49DA-AD5F-995BC76512D4}" type="slidenum">
              <a:rPr lang="zh-TW" altLang="en-US" smtClean="0"/>
              <a:t>4</a:t>
            </a:fld>
            <a:endParaRPr lang="zh-TW" altLang="en-US"/>
          </a:p>
        </p:txBody>
      </p:sp>
      <p:pic>
        <p:nvPicPr>
          <p:cNvPr id="10" name="圖片 9">
            <a:extLst>
              <a:ext uri="{FF2B5EF4-FFF2-40B4-BE49-F238E27FC236}">
                <a16:creationId xmlns:a16="http://schemas.microsoft.com/office/drawing/2014/main" id="{2D552C41-5611-EBDA-5F5C-A9794D3CC75C}"/>
              </a:ext>
            </a:extLst>
          </p:cNvPr>
          <p:cNvPicPr>
            <a:picLocks noChangeAspect="1"/>
          </p:cNvPicPr>
          <p:nvPr/>
        </p:nvPicPr>
        <p:blipFill>
          <a:blip r:embed="rId8"/>
          <a:stretch>
            <a:fillRect/>
          </a:stretch>
        </p:blipFill>
        <p:spPr>
          <a:xfrm>
            <a:off x="8255452" y="3861885"/>
            <a:ext cx="3757534" cy="1796054"/>
          </a:xfrm>
          <a:prstGeom prst="rect">
            <a:avLst/>
          </a:prstGeom>
        </p:spPr>
      </p:pic>
      <p:sp>
        <p:nvSpPr>
          <p:cNvPr id="11" name="文字方塊 10">
            <a:extLst>
              <a:ext uri="{FF2B5EF4-FFF2-40B4-BE49-F238E27FC236}">
                <a16:creationId xmlns:a16="http://schemas.microsoft.com/office/drawing/2014/main" id="{659315D2-3401-B83C-B9A2-E9F2B74754CE}"/>
              </a:ext>
            </a:extLst>
          </p:cNvPr>
          <p:cNvSpPr txBox="1"/>
          <p:nvPr/>
        </p:nvSpPr>
        <p:spPr>
          <a:xfrm>
            <a:off x="9647953" y="5809848"/>
            <a:ext cx="903890" cy="369332"/>
          </a:xfrm>
          <a:prstGeom prst="rect">
            <a:avLst/>
          </a:prstGeom>
          <a:noFill/>
        </p:spPr>
        <p:txBody>
          <a:bodyPr wrap="square" rtlCol="0">
            <a:spAutoFit/>
          </a:bodyPr>
          <a:lstStyle/>
          <a:p>
            <a:r>
              <a:rPr lang="en-US" altLang="zh-TW" dirty="0"/>
              <a:t>DZI</a:t>
            </a:r>
            <a:endParaRPr lang="zh-TW" altLang="en-US" dirty="0"/>
          </a:p>
        </p:txBody>
      </p:sp>
      <p:pic>
        <p:nvPicPr>
          <p:cNvPr id="13" name="圖片 12">
            <a:extLst>
              <a:ext uri="{FF2B5EF4-FFF2-40B4-BE49-F238E27FC236}">
                <a16:creationId xmlns:a16="http://schemas.microsoft.com/office/drawing/2014/main" id="{0E60459F-02B3-6F88-1F94-75EFA721007E}"/>
              </a:ext>
            </a:extLst>
          </p:cNvPr>
          <p:cNvPicPr>
            <a:picLocks noChangeAspect="1"/>
          </p:cNvPicPr>
          <p:nvPr/>
        </p:nvPicPr>
        <p:blipFill>
          <a:blip r:embed="rId9"/>
          <a:stretch>
            <a:fillRect/>
          </a:stretch>
        </p:blipFill>
        <p:spPr>
          <a:xfrm>
            <a:off x="7338088" y="6308273"/>
            <a:ext cx="4619729" cy="495449"/>
          </a:xfrm>
          <a:prstGeom prst="rect">
            <a:avLst/>
          </a:prstGeom>
        </p:spPr>
      </p:pic>
    </p:spTree>
    <p:extLst>
      <p:ext uri="{BB962C8B-B14F-4D97-AF65-F5344CB8AC3E}">
        <p14:creationId xmlns:p14="http://schemas.microsoft.com/office/powerpoint/2010/main" val="932333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lstStyle/>
          <a:p>
            <a:r>
              <a:rPr lang="zh-TW" altLang="en-US" dirty="0"/>
              <a:t>引言</a:t>
            </a:r>
          </a:p>
        </p:txBody>
      </p:sp>
      <p:sp>
        <p:nvSpPr>
          <p:cNvPr id="5" name="內容版面配置區 4">
            <a:extLst>
              <a:ext uri="{FF2B5EF4-FFF2-40B4-BE49-F238E27FC236}">
                <a16:creationId xmlns:a16="http://schemas.microsoft.com/office/drawing/2014/main" id="{7D978D35-6996-9A0E-D17E-6331D842DEA3}"/>
              </a:ext>
            </a:extLst>
          </p:cNvPr>
          <p:cNvSpPr>
            <a:spLocks noGrp="1"/>
          </p:cNvSpPr>
          <p:nvPr>
            <p:ph idx="1"/>
          </p:nvPr>
        </p:nvSpPr>
        <p:spPr>
          <a:xfrm>
            <a:off x="1223664" y="1264555"/>
            <a:ext cx="8915400" cy="4693701"/>
          </a:xfrm>
        </p:spPr>
        <p:txBody>
          <a:bodyPr>
            <a:normAutofit/>
          </a:bodyPr>
          <a:lstStyle/>
          <a:p>
            <a:r>
              <a:rPr lang="zh-TW" altLang="en-US" sz="2000" dirty="0"/>
              <a:t>觀察微觀結構</a:t>
            </a:r>
            <a:r>
              <a:rPr lang="en-US" altLang="zh-TW" sz="2000" dirty="0"/>
              <a:t>(Microstructure)</a:t>
            </a:r>
            <a:r>
              <a:rPr lang="zh-TW" altLang="en-US" sz="2000" dirty="0"/>
              <a:t>影像數據有助於理解細胞功能和各種疾病相關的變化。</a:t>
            </a:r>
            <a:endParaRPr lang="en-US" altLang="zh-TW" sz="2000" dirty="0"/>
          </a:p>
          <a:p>
            <a:pPr lvl="1"/>
            <a:r>
              <a:rPr lang="zh-TW" altLang="en-US" sz="1800" dirty="0"/>
              <a:t>微觀結構定義為在光學顯微鏡放大倍數超過</a:t>
            </a:r>
            <a:r>
              <a:rPr lang="en-US" altLang="zh-TW" sz="1800" dirty="0"/>
              <a:t>25</a:t>
            </a:r>
            <a:r>
              <a:rPr lang="zh-TW" altLang="en-US" sz="1800" dirty="0"/>
              <a:t>倍時所顯示材料表面的結構。</a:t>
            </a:r>
            <a:endParaRPr lang="en-US" altLang="zh-TW" sz="1800" dirty="0"/>
          </a:p>
          <a:p>
            <a:r>
              <a:rPr lang="zh-TW" altLang="en-US" sz="2000" dirty="0"/>
              <a:t>使用電子顯微鏡（</a:t>
            </a:r>
            <a:r>
              <a:rPr lang="en-US" altLang="zh-TW" sz="2000" dirty="0"/>
              <a:t>EM</a:t>
            </a:r>
            <a:r>
              <a:rPr lang="zh-TW" altLang="en-US" sz="2000" dirty="0"/>
              <a:t>）獲得的微結構影像提供了有關納米級別下，細胞的詳細形態資訊。然而使用 </a:t>
            </a:r>
            <a:r>
              <a:rPr lang="en-US" altLang="zh-TW" sz="2000" dirty="0"/>
              <a:t>EM</a:t>
            </a:r>
            <a:r>
              <a:rPr lang="zh-TW" altLang="en-US" sz="2000" dirty="0"/>
              <a:t> 影像會有兩個問題</a:t>
            </a:r>
            <a:endParaRPr lang="en-US" altLang="zh-TW" sz="2000" dirty="0"/>
          </a:p>
          <a:p>
            <a:pPr marL="800100" lvl="1" indent="-342900">
              <a:buFont typeface="+mj-lt"/>
              <a:buAutoNum type="arabicPeriod"/>
            </a:pPr>
            <a:r>
              <a:rPr lang="en-US" altLang="zh-TW" sz="1800" dirty="0"/>
              <a:t>EM</a:t>
            </a:r>
            <a:r>
              <a:rPr lang="zh-TW" altLang="en-US" sz="1800" dirty="0"/>
              <a:t> 所見範圍太小 </a:t>
            </a:r>
            <a:r>
              <a:rPr lang="en-US" altLang="zh-TW" sz="1800" dirty="0"/>
              <a:t>(sub-cellular level </a:t>
            </a:r>
            <a:r>
              <a:rPr lang="zh-TW" altLang="en-US" sz="1800" dirty="0"/>
              <a:t>：小於一個微米平方 </a:t>
            </a:r>
            <a:r>
              <a:rPr lang="en-US" altLang="zh-TW" sz="1800" dirty="0"/>
              <a:t>µm</a:t>
            </a:r>
            <a:r>
              <a:rPr lang="en-US" altLang="zh-TW" sz="1800" baseline="30000" dirty="0"/>
              <a:t>2</a:t>
            </a:r>
            <a:r>
              <a:rPr lang="en-US" altLang="zh-TW" sz="1800" dirty="0"/>
              <a:t>)</a:t>
            </a:r>
            <a:br>
              <a:rPr lang="en-US" altLang="zh-TW" dirty="0"/>
            </a:br>
            <a:r>
              <a:rPr lang="zh-TW" altLang="en-US" sz="1800" dirty="0"/>
              <a:t>然而在分析上廣範圍 </a:t>
            </a:r>
            <a:r>
              <a:rPr lang="en-US" altLang="zh-TW" sz="1800" dirty="0"/>
              <a:t>(Tissue-level : </a:t>
            </a:r>
            <a:r>
              <a:rPr lang="zh-TW" altLang="en-US" sz="1800" dirty="0"/>
              <a:t>小於一個平方毫米 </a:t>
            </a:r>
            <a:r>
              <a:rPr lang="en-US" altLang="zh-TW" sz="1800" dirty="0"/>
              <a:t>mm</a:t>
            </a:r>
            <a:r>
              <a:rPr lang="en-US" altLang="zh-TW" sz="1800" baseline="30000" dirty="0"/>
              <a:t>2</a:t>
            </a:r>
            <a:r>
              <a:rPr lang="en-US" altLang="zh-TW" sz="1800" dirty="0"/>
              <a:t>)</a:t>
            </a:r>
            <a:r>
              <a:rPr lang="zh-TW" altLang="en-US" sz="1800" dirty="0"/>
              <a:t>比較理想</a:t>
            </a:r>
            <a:endParaRPr lang="en-US" altLang="zh-TW" sz="1800" baseline="30000" dirty="0"/>
          </a:p>
          <a:p>
            <a:pPr marL="800100" lvl="1" indent="-342900">
              <a:buFont typeface="+mj-lt"/>
              <a:buAutoNum type="arabicPeriod"/>
            </a:pPr>
            <a:r>
              <a:rPr lang="zh-TW" altLang="en-US" sz="1800" dirty="0">
                <a:solidFill>
                  <a:schemeClr val="tx1"/>
                </a:solidFill>
              </a:rPr>
              <a:t>解釋</a:t>
            </a:r>
            <a:r>
              <a:rPr lang="en-US" altLang="zh-TW" sz="1800" dirty="0">
                <a:solidFill>
                  <a:schemeClr val="tx1"/>
                </a:solidFill>
              </a:rPr>
              <a:t>EM</a:t>
            </a:r>
            <a:r>
              <a:rPr lang="zh-TW" altLang="en-US" sz="1800" dirty="0">
                <a:solidFill>
                  <a:schemeClr val="tx1"/>
                </a:solidFill>
              </a:rPr>
              <a:t>影像需對組織學、組織病理學具有高級的理解能力</a:t>
            </a:r>
            <a:endParaRPr lang="en-US" altLang="zh-TW" sz="1800" dirty="0">
              <a:solidFill>
                <a:schemeClr val="tx1"/>
              </a:solidFill>
            </a:endParaRPr>
          </a:p>
        </p:txBody>
      </p:sp>
      <p:sp>
        <p:nvSpPr>
          <p:cNvPr id="11" name="文字方塊 10">
            <a:extLst>
              <a:ext uri="{FF2B5EF4-FFF2-40B4-BE49-F238E27FC236}">
                <a16:creationId xmlns:a16="http://schemas.microsoft.com/office/drawing/2014/main" id="{E9BC7130-B0F4-DE25-75C8-52F86E554D72}"/>
              </a:ext>
            </a:extLst>
          </p:cNvPr>
          <p:cNvSpPr txBox="1"/>
          <p:nvPr/>
        </p:nvSpPr>
        <p:spPr>
          <a:xfrm>
            <a:off x="6792166" y="6095873"/>
            <a:ext cx="2311120" cy="584775"/>
          </a:xfrm>
          <a:prstGeom prst="rect">
            <a:avLst/>
          </a:prstGeom>
          <a:noFill/>
        </p:spPr>
        <p:txBody>
          <a:bodyPr wrap="square" rtlCol="0">
            <a:spAutoFit/>
          </a:bodyPr>
          <a:lstStyle/>
          <a:p>
            <a:r>
              <a:rPr lang="zh-TW" altLang="en-US" sz="1600" dirty="0"/>
              <a:t>微觀結構下的紅血球</a:t>
            </a:r>
            <a:endParaRPr lang="en-US" altLang="zh-TW" sz="1600" dirty="0"/>
          </a:p>
          <a:p>
            <a:r>
              <a:rPr lang="zh-TW" altLang="en-US" sz="1600" b="0" i="0" dirty="0">
                <a:solidFill>
                  <a:srgbClr val="202122"/>
                </a:solidFill>
                <a:effectLst/>
                <a:latin typeface="Arial" panose="020B0604020202020204" pitchFamily="34" charset="0"/>
              </a:rPr>
              <a:t>          </a:t>
            </a:r>
            <a:r>
              <a:rPr lang="en-US" altLang="zh-TW" sz="1600" b="0" i="0" dirty="0">
                <a:solidFill>
                  <a:srgbClr val="202122"/>
                </a:solidFill>
                <a:effectLst/>
                <a:latin typeface="Arial" panose="020B0604020202020204" pitchFamily="34" charset="0"/>
              </a:rPr>
              <a:t>≈ 10µm</a:t>
            </a:r>
            <a:r>
              <a:rPr lang="en-US" altLang="zh-TW" sz="1600" b="0" i="0" baseline="30000" dirty="0">
                <a:solidFill>
                  <a:srgbClr val="202122"/>
                </a:solidFill>
                <a:effectLst/>
                <a:latin typeface="Arial" panose="020B0604020202020204" pitchFamily="34" charset="0"/>
              </a:rPr>
              <a:t>2</a:t>
            </a:r>
            <a:endParaRPr lang="zh-TW" altLang="en-US" sz="1600" baseline="30000" dirty="0"/>
          </a:p>
        </p:txBody>
      </p:sp>
      <p:sp>
        <p:nvSpPr>
          <p:cNvPr id="14" name="文字方塊 13">
            <a:extLst>
              <a:ext uri="{FF2B5EF4-FFF2-40B4-BE49-F238E27FC236}">
                <a16:creationId xmlns:a16="http://schemas.microsoft.com/office/drawing/2014/main" id="{AC84F568-E842-3CE2-0BE2-45A881ABC1DF}"/>
              </a:ext>
            </a:extLst>
          </p:cNvPr>
          <p:cNvSpPr txBox="1"/>
          <p:nvPr/>
        </p:nvSpPr>
        <p:spPr>
          <a:xfrm>
            <a:off x="3088716" y="6095873"/>
            <a:ext cx="2311120" cy="584775"/>
          </a:xfrm>
          <a:prstGeom prst="rect">
            <a:avLst/>
          </a:prstGeom>
          <a:noFill/>
        </p:spPr>
        <p:txBody>
          <a:bodyPr wrap="square" rtlCol="0">
            <a:spAutoFit/>
          </a:bodyPr>
          <a:lstStyle/>
          <a:p>
            <a:r>
              <a:rPr lang="zh-TW" altLang="en-US" sz="1600" dirty="0"/>
              <a:t>微觀結構下的紅血球</a:t>
            </a:r>
            <a:endParaRPr lang="en-US" altLang="zh-TW" sz="1600" dirty="0"/>
          </a:p>
          <a:p>
            <a:r>
              <a:rPr lang="zh-TW" altLang="en-US" sz="1600" b="0" i="0" dirty="0">
                <a:solidFill>
                  <a:srgbClr val="202122"/>
                </a:solidFill>
                <a:effectLst/>
                <a:latin typeface="Arial" panose="020B0604020202020204" pitchFamily="34" charset="0"/>
              </a:rPr>
              <a:t>          </a:t>
            </a:r>
            <a:r>
              <a:rPr lang="en-US" altLang="zh-TW" sz="1600" b="0" i="0" dirty="0">
                <a:solidFill>
                  <a:srgbClr val="202122"/>
                </a:solidFill>
                <a:effectLst/>
                <a:latin typeface="Arial" panose="020B0604020202020204" pitchFamily="34" charset="0"/>
              </a:rPr>
              <a:t>≈ 100µm</a:t>
            </a:r>
            <a:r>
              <a:rPr lang="en-US" altLang="zh-TW" sz="1600" b="0" i="0" baseline="30000" dirty="0">
                <a:solidFill>
                  <a:srgbClr val="202122"/>
                </a:solidFill>
                <a:effectLst/>
                <a:latin typeface="Arial" panose="020B0604020202020204" pitchFamily="34" charset="0"/>
              </a:rPr>
              <a:t>2</a:t>
            </a:r>
            <a:endParaRPr lang="zh-TW" altLang="en-US" sz="1600" baseline="30000" dirty="0"/>
          </a:p>
        </p:txBody>
      </p:sp>
      <p:pic>
        <p:nvPicPr>
          <p:cNvPr id="16" name="圖片 15">
            <a:extLst>
              <a:ext uri="{FF2B5EF4-FFF2-40B4-BE49-F238E27FC236}">
                <a16:creationId xmlns:a16="http://schemas.microsoft.com/office/drawing/2014/main" id="{155CC179-684A-8E58-1B25-52F9FD7785AB}"/>
              </a:ext>
            </a:extLst>
          </p:cNvPr>
          <p:cNvPicPr>
            <a:picLocks noChangeAspect="1"/>
          </p:cNvPicPr>
          <p:nvPr/>
        </p:nvPicPr>
        <p:blipFill>
          <a:blip r:embed="rId2"/>
          <a:stretch>
            <a:fillRect/>
          </a:stretch>
        </p:blipFill>
        <p:spPr>
          <a:xfrm>
            <a:off x="6878943" y="4336322"/>
            <a:ext cx="1737785" cy="1621933"/>
          </a:xfrm>
          <a:prstGeom prst="rect">
            <a:avLst/>
          </a:prstGeom>
        </p:spPr>
      </p:pic>
      <p:pic>
        <p:nvPicPr>
          <p:cNvPr id="18" name="圖片 17">
            <a:extLst>
              <a:ext uri="{FF2B5EF4-FFF2-40B4-BE49-F238E27FC236}">
                <a16:creationId xmlns:a16="http://schemas.microsoft.com/office/drawing/2014/main" id="{87F66249-FD2E-DE9B-9D9D-DE2F3CB70F0B}"/>
              </a:ext>
            </a:extLst>
          </p:cNvPr>
          <p:cNvPicPr>
            <a:picLocks noChangeAspect="1"/>
          </p:cNvPicPr>
          <p:nvPr/>
        </p:nvPicPr>
        <p:blipFill>
          <a:blip r:embed="rId3"/>
          <a:stretch>
            <a:fillRect/>
          </a:stretch>
        </p:blipFill>
        <p:spPr>
          <a:xfrm>
            <a:off x="3317838" y="4318122"/>
            <a:ext cx="1692103" cy="1640134"/>
          </a:xfrm>
          <a:prstGeom prst="rect">
            <a:avLst/>
          </a:prstGeom>
        </p:spPr>
      </p:pic>
      <p:sp>
        <p:nvSpPr>
          <p:cNvPr id="19" name="投影片編號版面配置區 18">
            <a:extLst>
              <a:ext uri="{FF2B5EF4-FFF2-40B4-BE49-F238E27FC236}">
                <a16:creationId xmlns:a16="http://schemas.microsoft.com/office/drawing/2014/main" id="{34DCB6A8-7E44-48E6-9F39-1F3A6AD920BB}"/>
              </a:ext>
            </a:extLst>
          </p:cNvPr>
          <p:cNvSpPr>
            <a:spLocks noGrp="1"/>
          </p:cNvSpPr>
          <p:nvPr>
            <p:ph type="sldNum" sz="quarter" idx="12"/>
          </p:nvPr>
        </p:nvSpPr>
        <p:spPr/>
        <p:txBody>
          <a:bodyPr/>
          <a:lstStyle/>
          <a:p>
            <a:fld id="{55918921-E898-49DA-AD5F-995BC76512D4}" type="slidenum">
              <a:rPr lang="zh-TW" altLang="en-US" smtClean="0"/>
              <a:t>5</a:t>
            </a:fld>
            <a:endParaRPr lang="zh-TW" altLang="en-US"/>
          </a:p>
        </p:txBody>
      </p:sp>
    </p:spTree>
    <p:extLst>
      <p:ext uri="{BB962C8B-B14F-4D97-AF65-F5344CB8AC3E}">
        <p14:creationId xmlns:p14="http://schemas.microsoft.com/office/powerpoint/2010/main" val="3067392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lstStyle/>
          <a:p>
            <a:r>
              <a:rPr lang="zh-TW" altLang="en-US" dirty="0"/>
              <a:t>引言</a:t>
            </a:r>
          </a:p>
        </p:txBody>
      </p:sp>
      <p:sp>
        <p:nvSpPr>
          <p:cNvPr id="5" name="內容版面配置區 4">
            <a:extLst>
              <a:ext uri="{FF2B5EF4-FFF2-40B4-BE49-F238E27FC236}">
                <a16:creationId xmlns:a16="http://schemas.microsoft.com/office/drawing/2014/main" id="{7D978D35-6996-9A0E-D17E-6331D842DEA3}"/>
              </a:ext>
            </a:extLst>
          </p:cNvPr>
          <p:cNvSpPr>
            <a:spLocks noGrp="1"/>
          </p:cNvSpPr>
          <p:nvPr>
            <p:ph idx="1"/>
          </p:nvPr>
        </p:nvSpPr>
        <p:spPr>
          <a:xfrm>
            <a:off x="1211632" y="1264555"/>
            <a:ext cx="8915400" cy="4693701"/>
          </a:xfrm>
        </p:spPr>
        <p:txBody>
          <a:bodyPr>
            <a:normAutofit/>
          </a:bodyPr>
          <a:lstStyle/>
          <a:p>
            <a:r>
              <a:rPr lang="zh-TW" altLang="en-US" sz="1800" dirty="0">
                <a:solidFill>
                  <a:schemeClr val="tx1"/>
                </a:solidFill>
              </a:rPr>
              <a:t>為了解決第一個問題</a:t>
            </a:r>
            <a:r>
              <a:rPr lang="en-US" altLang="zh-TW" sz="1800" dirty="0">
                <a:solidFill>
                  <a:schemeClr val="tx1"/>
                </a:solidFill>
              </a:rPr>
              <a:t>(EM</a:t>
            </a:r>
            <a:r>
              <a:rPr lang="zh-TW" altLang="en-US" sz="1800" dirty="0">
                <a:solidFill>
                  <a:schemeClr val="tx1"/>
                </a:solidFill>
              </a:rPr>
              <a:t>所見範圍太小</a:t>
            </a:r>
            <a:r>
              <a:rPr lang="en-US" altLang="zh-TW" sz="1800" dirty="0"/>
              <a:t>µm</a:t>
            </a:r>
            <a:r>
              <a:rPr lang="en-US" altLang="zh-TW" sz="1800" baseline="30000" dirty="0"/>
              <a:t>2</a:t>
            </a:r>
            <a:r>
              <a:rPr lang="en-US" altLang="zh-TW" sz="1800" dirty="0">
                <a:solidFill>
                  <a:schemeClr val="tx1"/>
                </a:solidFill>
              </a:rPr>
              <a:t>)</a:t>
            </a:r>
            <a:r>
              <a:rPr lang="zh-TW" altLang="en-US" sz="1800" dirty="0">
                <a:solidFill>
                  <a:schemeClr val="tx1"/>
                </a:solidFill>
              </a:rPr>
              <a:t>，</a:t>
            </a:r>
            <a:r>
              <a:rPr lang="en-US" altLang="zh-TW" sz="1800" dirty="0">
                <a:solidFill>
                  <a:schemeClr val="tx1"/>
                </a:solidFill>
              </a:rPr>
              <a:t>RIKEN</a:t>
            </a:r>
            <a:r>
              <a:rPr lang="zh-TW" altLang="en-US" dirty="0">
                <a:solidFill>
                  <a:schemeClr val="tx1"/>
                </a:solidFill>
              </a:rPr>
              <a:t>開發了一種帶有自動對焦功能的 </a:t>
            </a:r>
            <a:r>
              <a:rPr lang="en-US" altLang="zh-TW" dirty="0">
                <a:solidFill>
                  <a:schemeClr val="tx1"/>
                </a:solidFill>
              </a:rPr>
              <a:t>“</a:t>
            </a:r>
            <a:r>
              <a:rPr lang="zh-TW" altLang="en-US" dirty="0">
                <a:solidFill>
                  <a:schemeClr val="tx1"/>
                </a:solidFill>
              </a:rPr>
              <a:t>掃描電子顯微鏡</a:t>
            </a:r>
            <a:r>
              <a:rPr lang="en-US" altLang="zh-TW" dirty="0">
                <a:solidFill>
                  <a:schemeClr val="tx1"/>
                </a:solidFill>
              </a:rPr>
              <a:t>”(SEM)</a:t>
            </a:r>
            <a:r>
              <a:rPr lang="zh-TW" altLang="en-US" dirty="0">
                <a:solidFill>
                  <a:schemeClr val="tx1"/>
                </a:solidFill>
              </a:rPr>
              <a:t>，用來提供生物樣本中亞毫米平方</a:t>
            </a:r>
            <a:r>
              <a:rPr lang="en-US" altLang="zh-TW" dirty="0">
                <a:solidFill>
                  <a:schemeClr val="tx1"/>
                </a:solidFill>
              </a:rPr>
              <a:t>(0.1mm</a:t>
            </a:r>
            <a:r>
              <a:rPr lang="en-US" altLang="zh-TW" sz="1800" baseline="30000" dirty="0"/>
              <a:t>2</a:t>
            </a:r>
            <a:r>
              <a:rPr lang="en-US" altLang="zh-TW" dirty="0">
                <a:solidFill>
                  <a:schemeClr val="tx1"/>
                </a:solidFill>
              </a:rPr>
              <a:t>)</a:t>
            </a:r>
            <a:r>
              <a:rPr lang="zh-TW" altLang="en-US" dirty="0">
                <a:solidFill>
                  <a:schemeClr val="tx1"/>
                </a:solidFill>
              </a:rPr>
              <a:t>區域的廣視野和高分辨率影像。</a:t>
            </a:r>
            <a:endParaRPr lang="en-US" altLang="zh-TW" dirty="0">
              <a:solidFill>
                <a:schemeClr val="tx1"/>
              </a:solidFill>
            </a:endParaRPr>
          </a:p>
          <a:p>
            <a:r>
              <a:rPr lang="zh-TW" altLang="en-US" sz="1800" dirty="0">
                <a:solidFill>
                  <a:schemeClr val="tx1"/>
                </a:solidFill>
              </a:rPr>
              <a:t>第二個問題是解釋</a:t>
            </a:r>
            <a:r>
              <a:rPr lang="en-US" altLang="zh-TW" sz="1800" dirty="0">
                <a:solidFill>
                  <a:schemeClr val="tx1"/>
                </a:solidFill>
              </a:rPr>
              <a:t>EM</a:t>
            </a:r>
            <a:r>
              <a:rPr lang="zh-TW" altLang="en-US" sz="1800" dirty="0">
                <a:solidFill>
                  <a:schemeClr val="tx1"/>
                </a:solidFill>
              </a:rPr>
              <a:t>影像需對組織學、組織病理學具有高級的理解能力。</a:t>
            </a:r>
            <a:r>
              <a:rPr lang="en-US" altLang="zh-TW" sz="1800" dirty="0">
                <a:solidFill>
                  <a:schemeClr val="tx1"/>
                </a:solidFill>
              </a:rPr>
              <a:t>Williams</a:t>
            </a:r>
            <a:r>
              <a:rPr lang="zh-TW" altLang="en-US" sz="1800" dirty="0">
                <a:solidFill>
                  <a:schemeClr val="tx1"/>
                </a:solidFill>
              </a:rPr>
              <a:t>等人推出了</a:t>
            </a:r>
            <a:r>
              <a:rPr lang="zh-TW" altLang="en-US" sz="1800" dirty="0">
                <a:solidFill>
                  <a:schemeClr val="tx1"/>
                </a:solidFill>
                <a:hlinkClick r:id="rId2"/>
              </a:rPr>
              <a:t>影像數據資源</a:t>
            </a:r>
            <a:r>
              <a:rPr lang="zh-TW" altLang="en-US" sz="1800" dirty="0">
                <a:solidFill>
                  <a:schemeClr val="tx1"/>
                </a:solidFill>
              </a:rPr>
              <a:t>（</a:t>
            </a:r>
            <a:r>
              <a:rPr lang="en-US" altLang="zh-TW" sz="1800" dirty="0">
                <a:solidFill>
                  <a:schemeClr val="tx1"/>
                </a:solidFill>
              </a:rPr>
              <a:t>IDR</a:t>
            </a:r>
            <a:r>
              <a:rPr lang="zh-TW" altLang="en-US" sz="1800" dirty="0">
                <a:solidFill>
                  <a:schemeClr val="tx1"/>
                </a:solidFill>
              </a:rPr>
              <a:t>），</a:t>
            </a:r>
            <a:r>
              <a:rPr lang="en-US" altLang="zh-TW" sz="1800" dirty="0">
                <a:solidFill>
                  <a:schemeClr val="tx1"/>
                </a:solidFill>
              </a:rPr>
              <a:t>IDR</a:t>
            </a:r>
            <a:r>
              <a:rPr lang="zh-TW" altLang="en-US" sz="1800" dirty="0">
                <a:solidFill>
                  <a:schemeClr val="tx1"/>
                </a:solidFill>
              </a:rPr>
              <a:t>是生命科學中第一個通用的影像資料庫。因此</a:t>
            </a:r>
            <a:r>
              <a:rPr lang="zh-TW" altLang="en-US" dirty="0">
                <a:solidFill>
                  <a:schemeClr val="tx1"/>
                </a:solidFill>
              </a:rPr>
              <a:t>能夠開始</a:t>
            </a:r>
            <a:r>
              <a:rPr lang="zh-TW" altLang="en-US" sz="1800" dirty="0">
                <a:solidFill>
                  <a:schemeClr val="tx1"/>
                </a:solidFill>
              </a:rPr>
              <a:t>訪問、共享影像數據。然而與影像實驗相關的</a:t>
            </a:r>
            <a:r>
              <a:rPr lang="en-US" altLang="zh-TW" sz="1800" dirty="0">
                <a:solidFill>
                  <a:schemeClr val="tx1"/>
                </a:solidFill>
              </a:rPr>
              <a:t>metadata, </a:t>
            </a:r>
            <a:r>
              <a:rPr lang="zh-TW" altLang="en-US" sz="1800" dirty="0">
                <a:solidFill>
                  <a:schemeClr val="tx1"/>
                </a:solidFill>
              </a:rPr>
              <a:t>圖片格式及詞彙的通用問題仍未解決。</a:t>
            </a:r>
            <a:endParaRPr lang="en-US" altLang="zh-TW" sz="1800" dirty="0">
              <a:solidFill>
                <a:schemeClr val="tx1"/>
              </a:solidFill>
            </a:endParaRPr>
          </a:p>
          <a:p>
            <a:pPr lvl="1"/>
            <a:r>
              <a:rPr lang="zh-TW" altLang="en-US" sz="1800" dirty="0">
                <a:solidFill>
                  <a:schemeClr val="tx1"/>
                </a:solidFill>
              </a:rPr>
              <a:t>為了確保實驗數據和結果的可重複性，需要一個</a:t>
            </a:r>
            <a:br>
              <a:rPr lang="en-US" altLang="zh-TW" sz="1800" dirty="0">
                <a:solidFill>
                  <a:schemeClr val="tx1"/>
                </a:solidFill>
              </a:rPr>
            </a:br>
            <a:r>
              <a:rPr lang="zh-TW" altLang="en-US" sz="1800" dirty="0">
                <a:solidFill>
                  <a:schemeClr val="tx1"/>
                </a:solidFill>
              </a:rPr>
              <a:t>共同的數據發布框架和描述各種影像實驗的 </a:t>
            </a:r>
            <a:br>
              <a:rPr lang="en-US" altLang="zh-TW" sz="1800" dirty="0">
                <a:solidFill>
                  <a:schemeClr val="tx1"/>
                </a:solidFill>
              </a:rPr>
            </a:br>
            <a:r>
              <a:rPr lang="en-US" altLang="zh-TW" sz="1800" dirty="0">
                <a:solidFill>
                  <a:schemeClr val="tx1"/>
                </a:solidFill>
              </a:rPr>
              <a:t>Ontology</a:t>
            </a:r>
            <a:r>
              <a:rPr lang="zh-TW" altLang="en-US" sz="1800" dirty="0">
                <a:solidFill>
                  <a:schemeClr val="tx1"/>
                </a:solidFill>
              </a:rPr>
              <a:t>。</a:t>
            </a:r>
            <a:endParaRPr lang="en-US" altLang="zh-TW" sz="1800" dirty="0">
              <a:solidFill>
                <a:schemeClr val="tx1"/>
              </a:solidFill>
            </a:endParaRPr>
          </a:p>
          <a:p>
            <a:pPr lvl="1"/>
            <a:r>
              <a:rPr lang="zh-TW" altLang="en-US" sz="1800" dirty="0">
                <a:solidFill>
                  <a:schemeClr val="tx1"/>
                </a:solidFill>
              </a:rPr>
              <a:t>目標是幫助生命科學領域建立機器可讀的</a:t>
            </a:r>
            <a:r>
              <a:rPr lang="en-US" altLang="zh-TW" sz="1800" dirty="0">
                <a:solidFill>
                  <a:schemeClr val="tx1"/>
                </a:solidFill>
              </a:rPr>
              <a:t>metadata</a:t>
            </a:r>
            <a:r>
              <a:rPr lang="zh-TW" altLang="en-US" sz="1800" dirty="0">
                <a:solidFill>
                  <a:schemeClr val="tx1"/>
                </a:solidFill>
              </a:rPr>
              <a:t> </a:t>
            </a:r>
            <a:br>
              <a:rPr lang="en-US" altLang="zh-TW" sz="1800" dirty="0">
                <a:solidFill>
                  <a:schemeClr val="tx1"/>
                </a:solidFill>
              </a:rPr>
            </a:br>
            <a:r>
              <a:rPr lang="en-US" altLang="zh-TW" sz="1800" dirty="0">
                <a:solidFill>
                  <a:schemeClr val="tx1"/>
                </a:solidFill>
              </a:rPr>
              <a:t>(</a:t>
            </a:r>
            <a:r>
              <a:rPr lang="zh-TW" altLang="en-US" sz="1800" dirty="0">
                <a:solidFill>
                  <a:schemeClr val="tx1"/>
                </a:solidFill>
              </a:rPr>
              <a:t>包含實驗環境、觀察資料</a:t>
            </a:r>
            <a:r>
              <a:rPr lang="en-US" altLang="zh-TW" sz="1800" dirty="0">
                <a:solidFill>
                  <a:schemeClr val="tx1"/>
                </a:solidFill>
              </a:rPr>
              <a:t>)</a:t>
            </a:r>
            <a:r>
              <a:rPr lang="zh-TW" altLang="en-US" sz="1800" dirty="0">
                <a:solidFill>
                  <a:schemeClr val="tx1"/>
                </a:solidFill>
              </a:rPr>
              <a:t>。</a:t>
            </a:r>
            <a:r>
              <a:rPr lang="en-US" altLang="zh-TW" sz="1800" dirty="0">
                <a:solidFill>
                  <a:schemeClr val="tx1"/>
                </a:solidFill>
              </a:rPr>
              <a:t>RIKEN</a:t>
            </a:r>
            <a:r>
              <a:rPr lang="zh-TW" altLang="en-US" sz="1800" dirty="0">
                <a:solidFill>
                  <a:schemeClr val="tx1"/>
                </a:solidFill>
              </a:rPr>
              <a:t>近期</a:t>
            </a:r>
            <a:r>
              <a:rPr lang="en-US" altLang="zh-TW" sz="1800" dirty="0">
                <a:solidFill>
                  <a:schemeClr val="tx1"/>
                </a:solidFill>
              </a:rPr>
              <a:t>(2021)</a:t>
            </a:r>
            <a:r>
              <a:rPr lang="zh-TW" altLang="en-US" sz="1800" dirty="0">
                <a:solidFill>
                  <a:schemeClr val="tx1"/>
                </a:solidFill>
              </a:rPr>
              <a:t>開始使用</a:t>
            </a:r>
            <a:br>
              <a:rPr lang="en-US" altLang="zh-TW" sz="1800" dirty="0">
                <a:solidFill>
                  <a:schemeClr val="tx1"/>
                </a:solidFill>
              </a:rPr>
            </a:br>
            <a:r>
              <a:rPr lang="en-US" altLang="zh-TW" sz="1800" dirty="0">
                <a:solidFill>
                  <a:schemeClr val="tx1"/>
                </a:solidFill>
              </a:rPr>
              <a:t>RDF</a:t>
            </a:r>
            <a:r>
              <a:rPr lang="zh-TW" altLang="en-US" sz="1800" dirty="0">
                <a:solidFill>
                  <a:schemeClr val="tx1"/>
                </a:solidFill>
              </a:rPr>
              <a:t> 來建構光學、電子顯微鏡成像的</a:t>
            </a:r>
            <a:r>
              <a:rPr lang="en-US" altLang="zh-TW" sz="1800" dirty="0">
                <a:solidFill>
                  <a:schemeClr val="tx1"/>
                </a:solidFill>
              </a:rPr>
              <a:t>metadata</a:t>
            </a:r>
            <a:r>
              <a:rPr lang="zh-TW" altLang="en-US" sz="1800" dirty="0">
                <a:solidFill>
                  <a:schemeClr val="tx1"/>
                </a:solidFill>
              </a:rPr>
              <a:t> 系統，</a:t>
            </a:r>
            <a:br>
              <a:rPr lang="en-US" altLang="zh-TW" sz="1800" dirty="0">
                <a:solidFill>
                  <a:schemeClr val="tx1"/>
                </a:solidFill>
              </a:rPr>
            </a:br>
            <a:r>
              <a:rPr lang="zh-TW" altLang="en-US" sz="1800" dirty="0">
                <a:solidFill>
                  <a:schemeClr val="tx1"/>
                </a:solidFill>
              </a:rPr>
              <a:t>像是本篇論文添加的 </a:t>
            </a:r>
            <a:r>
              <a:rPr lang="en-US" altLang="zh-TW" sz="1800" dirty="0" err="1">
                <a:solidFill>
                  <a:schemeClr val="tx1"/>
                </a:solidFill>
              </a:rPr>
              <a:t>Metadatabase</a:t>
            </a:r>
            <a:r>
              <a:rPr lang="zh-TW" altLang="en-US" sz="1800" dirty="0">
                <a:solidFill>
                  <a:schemeClr val="tx1"/>
                </a:solidFill>
              </a:rPr>
              <a:t>，以及</a:t>
            </a:r>
            <a:r>
              <a:rPr lang="en-US" altLang="zh-TW" sz="1800" dirty="0">
                <a:solidFill>
                  <a:schemeClr val="tx1"/>
                </a:solidFill>
              </a:rPr>
              <a:t> RIKEN</a:t>
            </a:r>
            <a:r>
              <a:rPr lang="zh-TW" altLang="en-US" sz="1800" dirty="0">
                <a:solidFill>
                  <a:schemeClr val="tx1"/>
                </a:solidFill>
              </a:rPr>
              <a:t> </a:t>
            </a:r>
            <a:br>
              <a:rPr lang="en-US" altLang="zh-TW" sz="1800" dirty="0">
                <a:solidFill>
                  <a:schemeClr val="tx1"/>
                </a:solidFill>
              </a:rPr>
            </a:br>
            <a:r>
              <a:rPr lang="zh-TW" altLang="en-US" sz="1800" dirty="0">
                <a:solidFill>
                  <a:schemeClr val="tx1"/>
                </a:solidFill>
              </a:rPr>
              <a:t>在別的論文中發布的</a:t>
            </a:r>
            <a:r>
              <a:rPr lang="en-US" altLang="zh-TW" sz="2000" dirty="0">
                <a:solidFill>
                  <a:srgbClr val="FF0000"/>
                </a:solidFill>
              </a:rPr>
              <a:t>microscopy ontology</a:t>
            </a:r>
            <a:endParaRPr lang="en-US" altLang="zh-TW" sz="1800" dirty="0">
              <a:solidFill>
                <a:srgbClr val="FF0000"/>
              </a:solidFill>
            </a:endParaRPr>
          </a:p>
        </p:txBody>
      </p:sp>
      <p:pic>
        <p:nvPicPr>
          <p:cNvPr id="3" name="圖片 2">
            <a:extLst>
              <a:ext uri="{FF2B5EF4-FFF2-40B4-BE49-F238E27FC236}">
                <a16:creationId xmlns:a16="http://schemas.microsoft.com/office/drawing/2014/main" id="{2356A892-B931-AE9B-8E3C-E3A68BC6440E}"/>
              </a:ext>
            </a:extLst>
          </p:cNvPr>
          <p:cNvPicPr>
            <a:picLocks noChangeAspect="1"/>
          </p:cNvPicPr>
          <p:nvPr/>
        </p:nvPicPr>
        <p:blipFill>
          <a:blip r:embed="rId3"/>
          <a:stretch>
            <a:fillRect/>
          </a:stretch>
        </p:blipFill>
        <p:spPr>
          <a:xfrm>
            <a:off x="7905542" y="3429000"/>
            <a:ext cx="4126037" cy="2850277"/>
          </a:xfrm>
          <a:prstGeom prst="rect">
            <a:avLst/>
          </a:prstGeom>
        </p:spPr>
      </p:pic>
      <p:sp>
        <p:nvSpPr>
          <p:cNvPr id="6" name="投影片編號版面配置區 5">
            <a:extLst>
              <a:ext uri="{FF2B5EF4-FFF2-40B4-BE49-F238E27FC236}">
                <a16:creationId xmlns:a16="http://schemas.microsoft.com/office/drawing/2014/main" id="{2207957D-0A19-C639-EFE9-7E0420E7C817}"/>
              </a:ext>
            </a:extLst>
          </p:cNvPr>
          <p:cNvSpPr>
            <a:spLocks noGrp="1"/>
          </p:cNvSpPr>
          <p:nvPr>
            <p:ph type="sldNum" sz="quarter" idx="12"/>
          </p:nvPr>
        </p:nvSpPr>
        <p:spPr/>
        <p:txBody>
          <a:bodyPr/>
          <a:lstStyle/>
          <a:p>
            <a:fld id="{55918921-E898-49DA-AD5F-995BC76512D4}" type="slidenum">
              <a:rPr lang="zh-TW" altLang="en-US" smtClean="0"/>
              <a:t>6</a:t>
            </a:fld>
            <a:endParaRPr lang="zh-TW" altLang="en-US"/>
          </a:p>
        </p:txBody>
      </p:sp>
    </p:spTree>
    <p:extLst>
      <p:ext uri="{BB962C8B-B14F-4D97-AF65-F5344CB8AC3E}">
        <p14:creationId xmlns:p14="http://schemas.microsoft.com/office/powerpoint/2010/main" val="375294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lstStyle/>
          <a:p>
            <a:r>
              <a:rPr lang="zh-TW" altLang="en-US" dirty="0"/>
              <a:t>擴展 </a:t>
            </a:r>
            <a:r>
              <a:rPr lang="en-US" altLang="zh-TW" dirty="0"/>
              <a:t>Microscopy ontology</a:t>
            </a:r>
            <a:endParaRPr lang="zh-TW" altLang="en-US" dirty="0"/>
          </a:p>
        </p:txBody>
      </p:sp>
      <p:sp>
        <p:nvSpPr>
          <p:cNvPr id="5" name="內容版面配置區 4">
            <a:extLst>
              <a:ext uri="{FF2B5EF4-FFF2-40B4-BE49-F238E27FC236}">
                <a16:creationId xmlns:a16="http://schemas.microsoft.com/office/drawing/2014/main" id="{7D978D35-6996-9A0E-D17E-6331D842DEA3}"/>
              </a:ext>
            </a:extLst>
          </p:cNvPr>
          <p:cNvSpPr>
            <a:spLocks noGrp="1"/>
          </p:cNvSpPr>
          <p:nvPr>
            <p:ph idx="1"/>
          </p:nvPr>
        </p:nvSpPr>
        <p:spPr>
          <a:xfrm>
            <a:off x="1223664" y="1264555"/>
            <a:ext cx="8915400" cy="4693701"/>
          </a:xfrm>
        </p:spPr>
        <p:txBody>
          <a:bodyPr>
            <a:normAutofit/>
          </a:bodyPr>
          <a:lstStyle/>
          <a:p>
            <a:r>
              <a:rPr lang="en-US" altLang="zh-TW" dirty="0">
                <a:solidFill>
                  <a:schemeClr val="tx1"/>
                </a:solidFill>
              </a:rPr>
              <a:t>OME(Open Microscopy Environment)</a:t>
            </a:r>
            <a:r>
              <a:rPr lang="zh-TW" altLang="en-US" dirty="0">
                <a:solidFill>
                  <a:schemeClr val="tx1"/>
                </a:solidFill>
              </a:rPr>
              <a:t>是一個</a:t>
            </a:r>
            <a:r>
              <a:rPr lang="zh-TW" altLang="en-US" dirty="0">
                <a:solidFill>
                  <a:schemeClr val="tx1"/>
                </a:solidFill>
                <a:hlinkClick r:id="rId3"/>
              </a:rPr>
              <a:t>開源程式</a:t>
            </a:r>
            <a:r>
              <a:rPr lang="zh-TW" altLang="en-US" dirty="0">
                <a:solidFill>
                  <a:schemeClr val="tx1"/>
                </a:solidFill>
              </a:rPr>
              <a:t>，用來支持生物醫學影像的捕獲、存儲、處理和分析。</a:t>
            </a:r>
            <a:r>
              <a:rPr lang="en-US" altLang="zh-TW" dirty="0">
                <a:solidFill>
                  <a:schemeClr val="tx1"/>
                </a:solidFill>
              </a:rPr>
              <a:t>OME </a:t>
            </a:r>
            <a:r>
              <a:rPr lang="zh-TW" altLang="en-US" dirty="0">
                <a:solidFill>
                  <a:schemeClr val="tx1"/>
                </a:solidFill>
              </a:rPr>
              <a:t>提供了一個整合的</a:t>
            </a:r>
            <a:r>
              <a:rPr lang="zh-TW" altLang="en-US" dirty="0">
                <a:solidFill>
                  <a:schemeClr val="tx1"/>
                </a:solidFill>
                <a:hlinkClick r:id="rId4"/>
              </a:rPr>
              <a:t>平台</a:t>
            </a:r>
            <a:r>
              <a:rPr lang="zh-TW" altLang="en-US" dirty="0">
                <a:solidFill>
                  <a:schemeClr val="tx1"/>
                </a:solidFill>
              </a:rPr>
              <a:t>，使研究人員能夠管理和共享來自不同類型和來源的生物醫學影像數據</a:t>
            </a:r>
            <a:r>
              <a:rPr lang="en-US" altLang="zh-TW" dirty="0">
                <a:solidFill>
                  <a:schemeClr val="tx1"/>
                </a:solidFill>
              </a:rPr>
              <a:t>(IDR)</a:t>
            </a:r>
            <a:r>
              <a:rPr lang="zh-TW" altLang="en-US" dirty="0">
                <a:solidFill>
                  <a:schemeClr val="tx1"/>
                </a:solidFill>
              </a:rPr>
              <a:t>。該平台還包括標準化的數據模型和</a:t>
            </a:r>
            <a:r>
              <a:rPr lang="en-US" altLang="zh-TW" dirty="0">
                <a:solidFill>
                  <a:schemeClr val="tx1"/>
                </a:solidFill>
              </a:rPr>
              <a:t>metadata</a:t>
            </a:r>
            <a:r>
              <a:rPr lang="zh-TW" altLang="en-US" dirty="0">
                <a:solidFill>
                  <a:schemeClr val="tx1"/>
                </a:solidFill>
              </a:rPr>
              <a:t>標準，以促進影像數據的互操作性和可重複性。</a:t>
            </a:r>
            <a:endParaRPr lang="en-US" altLang="zh-TW" dirty="0">
              <a:solidFill>
                <a:schemeClr val="tx1"/>
              </a:solidFill>
            </a:endParaRPr>
          </a:p>
          <a:p>
            <a:r>
              <a:rPr lang="zh-TW" altLang="en-US" dirty="0">
                <a:solidFill>
                  <a:schemeClr val="tx1"/>
                </a:solidFill>
              </a:rPr>
              <a:t>在以前</a:t>
            </a:r>
            <a:r>
              <a:rPr lang="en-US" altLang="zh-TW" dirty="0">
                <a:solidFill>
                  <a:schemeClr val="tx1"/>
                </a:solidFill>
              </a:rPr>
              <a:t>RIKEN</a:t>
            </a:r>
            <a:r>
              <a:rPr lang="zh-TW" altLang="en-US" dirty="0">
                <a:solidFill>
                  <a:schemeClr val="tx1"/>
                </a:solidFill>
              </a:rPr>
              <a:t>提出的論文當中，</a:t>
            </a:r>
            <a:r>
              <a:rPr lang="en-US" altLang="zh-TW" dirty="0">
                <a:solidFill>
                  <a:schemeClr val="tx1"/>
                </a:solidFill>
              </a:rPr>
              <a:t>RIKEN </a:t>
            </a:r>
            <a:r>
              <a:rPr lang="zh-TW" altLang="en-US" dirty="0">
                <a:solidFill>
                  <a:schemeClr val="tx1"/>
                </a:solidFill>
              </a:rPr>
              <a:t>基於</a:t>
            </a:r>
            <a:r>
              <a:rPr lang="en-US" altLang="zh-TW" dirty="0">
                <a:solidFill>
                  <a:schemeClr val="tx1"/>
                </a:solidFill>
              </a:rPr>
              <a:t>OME</a:t>
            </a:r>
            <a:r>
              <a:rPr lang="zh-TW" altLang="en-US" dirty="0">
                <a:solidFill>
                  <a:schemeClr val="tx1"/>
                </a:solidFill>
              </a:rPr>
              <a:t>提供的 </a:t>
            </a:r>
            <a:r>
              <a:rPr lang="en-US" altLang="zh-TW" dirty="0">
                <a:solidFill>
                  <a:schemeClr val="tx1"/>
                </a:solidFill>
                <a:hlinkClick r:id="rId5"/>
              </a:rPr>
              <a:t>OME-Data Model XML Schema  </a:t>
            </a:r>
            <a:r>
              <a:rPr lang="zh-TW" altLang="en-US" dirty="0">
                <a:solidFill>
                  <a:schemeClr val="tx1"/>
                </a:solidFill>
              </a:rPr>
              <a:t>將</a:t>
            </a:r>
            <a:r>
              <a:rPr lang="en-US" altLang="zh-TW" dirty="0">
                <a:solidFill>
                  <a:schemeClr val="tx1"/>
                </a:solidFill>
              </a:rPr>
              <a:t>OME-Data Model</a:t>
            </a:r>
            <a:r>
              <a:rPr lang="zh-TW" altLang="en-US" dirty="0">
                <a:solidFill>
                  <a:schemeClr val="tx1"/>
                </a:solidFill>
              </a:rPr>
              <a:t> 轉換成 </a:t>
            </a:r>
            <a:r>
              <a:rPr lang="en-US" altLang="zh-TW" dirty="0">
                <a:solidFill>
                  <a:schemeClr val="tx1"/>
                </a:solidFill>
              </a:rPr>
              <a:t>RDF\OWL</a:t>
            </a:r>
            <a:r>
              <a:rPr lang="en-US" altLang="zh-TW" dirty="0">
                <a:solidFill>
                  <a:schemeClr val="tx1"/>
                </a:solidFill>
                <a:hlinkClick r:id="rId6"/>
              </a:rPr>
              <a:t>[3]</a:t>
            </a:r>
            <a:r>
              <a:rPr lang="zh-TW" altLang="en-US" dirty="0">
                <a:solidFill>
                  <a:schemeClr val="tx1"/>
                </a:solidFill>
              </a:rPr>
              <a:t>，並在這次為其添加了更多的詞彙</a:t>
            </a:r>
            <a:endParaRPr lang="en-US" altLang="zh-TW" dirty="0">
              <a:solidFill>
                <a:schemeClr val="tx1"/>
              </a:solidFill>
            </a:endParaRPr>
          </a:p>
          <a:p>
            <a:endParaRPr lang="en-US" altLang="zh-TW" dirty="0">
              <a:solidFill>
                <a:schemeClr val="tx1"/>
              </a:solidFill>
            </a:endParaRPr>
          </a:p>
        </p:txBody>
      </p:sp>
      <p:pic>
        <p:nvPicPr>
          <p:cNvPr id="6" name="圖片 5">
            <a:extLst>
              <a:ext uri="{FF2B5EF4-FFF2-40B4-BE49-F238E27FC236}">
                <a16:creationId xmlns:a16="http://schemas.microsoft.com/office/drawing/2014/main" id="{DEA8DDED-B973-73F5-5F94-41B09EB06811}"/>
              </a:ext>
            </a:extLst>
          </p:cNvPr>
          <p:cNvPicPr>
            <a:picLocks noChangeAspect="1"/>
          </p:cNvPicPr>
          <p:nvPr/>
        </p:nvPicPr>
        <p:blipFill>
          <a:blip r:embed="rId7"/>
          <a:stretch>
            <a:fillRect/>
          </a:stretch>
        </p:blipFill>
        <p:spPr>
          <a:xfrm>
            <a:off x="1342870" y="3468844"/>
            <a:ext cx="4959574" cy="2968314"/>
          </a:xfrm>
          <a:prstGeom prst="rect">
            <a:avLst/>
          </a:prstGeom>
        </p:spPr>
      </p:pic>
      <p:sp>
        <p:nvSpPr>
          <p:cNvPr id="7" name="文字方塊 6">
            <a:extLst>
              <a:ext uri="{FF2B5EF4-FFF2-40B4-BE49-F238E27FC236}">
                <a16:creationId xmlns:a16="http://schemas.microsoft.com/office/drawing/2014/main" id="{C170FE01-DD88-BB76-6BDF-FCBEB2FC0356}"/>
              </a:ext>
            </a:extLst>
          </p:cNvPr>
          <p:cNvSpPr txBox="1"/>
          <p:nvPr/>
        </p:nvSpPr>
        <p:spPr>
          <a:xfrm>
            <a:off x="2546516" y="6488668"/>
            <a:ext cx="2552281" cy="369332"/>
          </a:xfrm>
          <a:prstGeom prst="rect">
            <a:avLst/>
          </a:prstGeom>
          <a:noFill/>
        </p:spPr>
        <p:txBody>
          <a:bodyPr wrap="square" rtlCol="0">
            <a:spAutoFit/>
          </a:bodyPr>
          <a:lstStyle/>
          <a:p>
            <a:r>
              <a:rPr lang="en-US" altLang="zh-TW" dirty="0"/>
              <a:t>OME</a:t>
            </a:r>
            <a:r>
              <a:rPr lang="zh-TW" altLang="en-US" dirty="0"/>
              <a:t> 畫面截圖</a:t>
            </a:r>
          </a:p>
        </p:txBody>
      </p:sp>
      <p:sp>
        <p:nvSpPr>
          <p:cNvPr id="8" name="投影片編號版面配置區 7">
            <a:extLst>
              <a:ext uri="{FF2B5EF4-FFF2-40B4-BE49-F238E27FC236}">
                <a16:creationId xmlns:a16="http://schemas.microsoft.com/office/drawing/2014/main" id="{E0256391-9188-D9EA-DE64-D2DE50AAC10E}"/>
              </a:ext>
            </a:extLst>
          </p:cNvPr>
          <p:cNvSpPr>
            <a:spLocks noGrp="1"/>
          </p:cNvSpPr>
          <p:nvPr>
            <p:ph type="sldNum" sz="quarter" idx="12"/>
          </p:nvPr>
        </p:nvSpPr>
        <p:spPr/>
        <p:txBody>
          <a:bodyPr/>
          <a:lstStyle/>
          <a:p>
            <a:fld id="{55918921-E898-49DA-AD5F-995BC76512D4}" type="slidenum">
              <a:rPr lang="zh-TW" altLang="en-US" smtClean="0"/>
              <a:t>7</a:t>
            </a:fld>
            <a:endParaRPr lang="zh-TW" altLang="en-US"/>
          </a:p>
        </p:txBody>
      </p:sp>
      <p:pic>
        <p:nvPicPr>
          <p:cNvPr id="3" name="圖片 2">
            <a:extLst>
              <a:ext uri="{FF2B5EF4-FFF2-40B4-BE49-F238E27FC236}">
                <a16:creationId xmlns:a16="http://schemas.microsoft.com/office/drawing/2014/main" id="{623DE705-CE52-FAD5-7EFD-3DD38A03B01D}"/>
              </a:ext>
            </a:extLst>
          </p:cNvPr>
          <p:cNvPicPr>
            <a:picLocks noChangeAspect="1"/>
          </p:cNvPicPr>
          <p:nvPr/>
        </p:nvPicPr>
        <p:blipFill>
          <a:blip r:embed="rId8"/>
          <a:stretch>
            <a:fillRect/>
          </a:stretch>
        </p:blipFill>
        <p:spPr>
          <a:xfrm>
            <a:off x="8055945" y="3463650"/>
            <a:ext cx="2495898" cy="2734057"/>
          </a:xfrm>
          <a:prstGeom prst="rect">
            <a:avLst/>
          </a:prstGeom>
        </p:spPr>
      </p:pic>
      <p:sp>
        <p:nvSpPr>
          <p:cNvPr id="9" name="文字方塊 8">
            <a:extLst>
              <a:ext uri="{FF2B5EF4-FFF2-40B4-BE49-F238E27FC236}">
                <a16:creationId xmlns:a16="http://schemas.microsoft.com/office/drawing/2014/main" id="{9C431144-8B18-5EDA-7A6A-8E5BE475AEB6}"/>
              </a:ext>
            </a:extLst>
          </p:cNvPr>
          <p:cNvSpPr txBox="1"/>
          <p:nvPr/>
        </p:nvSpPr>
        <p:spPr>
          <a:xfrm>
            <a:off x="7650646" y="6304002"/>
            <a:ext cx="3767322" cy="369332"/>
          </a:xfrm>
          <a:prstGeom prst="rect">
            <a:avLst/>
          </a:prstGeom>
          <a:noFill/>
        </p:spPr>
        <p:txBody>
          <a:bodyPr wrap="square" rtlCol="0">
            <a:spAutoFit/>
          </a:bodyPr>
          <a:lstStyle/>
          <a:p>
            <a:r>
              <a:rPr lang="en-US" altLang="zh-TW" dirty="0"/>
              <a:t>OME-Data Model XML Schema</a:t>
            </a:r>
            <a:endParaRPr lang="zh-TW" altLang="en-US" dirty="0"/>
          </a:p>
        </p:txBody>
      </p:sp>
    </p:spTree>
    <p:extLst>
      <p:ext uri="{BB962C8B-B14F-4D97-AF65-F5344CB8AC3E}">
        <p14:creationId xmlns:p14="http://schemas.microsoft.com/office/powerpoint/2010/main" val="541309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lstStyle/>
          <a:p>
            <a:r>
              <a:rPr lang="zh-TW" altLang="en-US" dirty="0"/>
              <a:t>擴展 </a:t>
            </a:r>
            <a:r>
              <a:rPr lang="en-US" altLang="zh-TW" dirty="0"/>
              <a:t>microscopy ontology</a:t>
            </a:r>
            <a:endParaRPr lang="zh-TW" altLang="en-US" dirty="0"/>
          </a:p>
        </p:txBody>
      </p:sp>
      <p:sp>
        <p:nvSpPr>
          <p:cNvPr id="5" name="內容版面配置區 4">
            <a:extLst>
              <a:ext uri="{FF2B5EF4-FFF2-40B4-BE49-F238E27FC236}">
                <a16:creationId xmlns:a16="http://schemas.microsoft.com/office/drawing/2014/main" id="{7D978D35-6996-9A0E-D17E-6331D842DEA3}"/>
              </a:ext>
            </a:extLst>
          </p:cNvPr>
          <p:cNvSpPr>
            <a:spLocks noGrp="1"/>
          </p:cNvSpPr>
          <p:nvPr>
            <p:ph idx="1"/>
          </p:nvPr>
        </p:nvSpPr>
        <p:spPr>
          <a:xfrm>
            <a:off x="1223664" y="1264555"/>
            <a:ext cx="8915400" cy="4693701"/>
          </a:xfrm>
        </p:spPr>
        <p:txBody>
          <a:bodyPr>
            <a:normAutofit/>
          </a:bodyPr>
          <a:lstStyle/>
          <a:p>
            <a:r>
              <a:rPr lang="zh-TW" altLang="en-US" dirty="0">
                <a:solidFill>
                  <a:schemeClr val="tx1"/>
                </a:solidFill>
              </a:rPr>
              <a:t>生物樣本的表型</a:t>
            </a:r>
            <a:r>
              <a:rPr lang="en-US" altLang="zh-TW" dirty="0">
                <a:solidFill>
                  <a:schemeClr val="tx1"/>
                </a:solidFill>
              </a:rPr>
              <a:t>(</a:t>
            </a:r>
            <a:r>
              <a:rPr lang="en-US" altLang="zh-TW" dirty="0">
                <a:solidFill>
                  <a:schemeClr val="tx1"/>
                </a:solidFill>
                <a:effectLst/>
                <a:cs typeface="Times New Roman" panose="02020603050405020304" pitchFamily="18" charset="0"/>
              </a:rPr>
              <a:t>Phenotype</a:t>
            </a:r>
            <a:r>
              <a:rPr lang="en-US" altLang="zh-TW" dirty="0">
                <a:solidFill>
                  <a:schemeClr val="tx1"/>
                </a:solidFill>
              </a:rPr>
              <a:t>)</a:t>
            </a:r>
            <a:r>
              <a:rPr lang="zh-TW" altLang="en-US" dirty="0">
                <a:solidFill>
                  <a:schemeClr val="tx1"/>
                </a:solidFill>
              </a:rPr>
              <a:t>在不同放大倍率下有所不同，所以在</a:t>
            </a:r>
            <a:r>
              <a:rPr lang="en-US" altLang="zh-TW" dirty="0">
                <a:solidFill>
                  <a:schemeClr val="tx1"/>
                </a:solidFill>
              </a:rPr>
              <a:t>RIKEN</a:t>
            </a:r>
            <a:r>
              <a:rPr lang="zh-TW" altLang="en-US" dirty="0">
                <a:solidFill>
                  <a:schemeClr val="tx1"/>
                </a:solidFill>
              </a:rPr>
              <a:t>提出的 </a:t>
            </a:r>
            <a:r>
              <a:rPr lang="en-US" altLang="zh-TW" dirty="0">
                <a:solidFill>
                  <a:schemeClr val="tx1"/>
                </a:solidFill>
              </a:rPr>
              <a:t>microscopy ontology</a:t>
            </a:r>
            <a:r>
              <a:rPr lang="zh-TW" altLang="en-US" dirty="0">
                <a:solidFill>
                  <a:schemeClr val="tx1"/>
                </a:solidFill>
              </a:rPr>
              <a:t> 當中有分成個體級別</a:t>
            </a:r>
            <a:r>
              <a:rPr lang="en-US" altLang="zh-TW" dirty="0">
                <a:solidFill>
                  <a:schemeClr val="tx1"/>
                </a:solidFill>
              </a:rPr>
              <a:t>(Individual level)</a:t>
            </a:r>
            <a:r>
              <a:rPr lang="zh-TW" altLang="en-US" dirty="0">
                <a:solidFill>
                  <a:schemeClr val="tx1"/>
                </a:solidFill>
              </a:rPr>
              <a:t>及顯微鏡下的細胞級別</a:t>
            </a:r>
            <a:r>
              <a:rPr lang="en-US" altLang="zh-TW" dirty="0">
                <a:solidFill>
                  <a:schemeClr val="tx1"/>
                </a:solidFill>
              </a:rPr>
              <a:t>(cellular level)</a:t>
            </a:r>
            <a:r>
              <a:rPr lang="zh-TW" altLang="en-US" dirty="0">
                <a:solidFill>
                  <a:schemeClr val="tx1"/>
                </a:solidFill>
              </a:rPr>
              <a:t>。</a:t>
            </a:r>
            <a:endParaRPr lang="en-US" altLang="zh-TW" dirty="0">
              <a:solidFill>
                <a:schemeClr val="tx1"/>
              </a:solidFill>
            </a:endParaRPr>
          </a:p>
          <a:p>
            <a:r>
              <a:rPr lang="zh-TW" altLang="en-US" dirty="0">
                <a:solidFill>
                  <a:schemeClr val="tx1"/>
                </a:solidFill>
              </a:rPr>
              <a:t>在 </a:t>
            </a:r>
            <a:r>
              <a:rPr lang="en-US" altLang="zh-TW" dirty="0">
                <a:solidFill>
                  <a:schemeClr val="tx1"/>
                </a:solidFill>
              </a:rPr>
              <a:t>sub-tissue</a:t>
            </a:r>
            <a:r>
              <a:rPr lang="zh-TW" altLang="en-US" dirty="0">
                <a:solidFill>
                  <a:schemeClr val="tx1"/>
                </a:solidFill>
              </a:rPr>
              <a:t> 等級的顯微鏡成像，如果要比較大規模的範圍，通常會使用 </a:t>
            </a:r>
            <a:r>
              <a:rPr lang="en-US" altLang="zh-TW" dirty="0">
                <a:solidFill>
                  <a:schemeClr val="tx1"/>
                </a:solidFill>
              </a:rPr>
              <a:t>Tilling Process(</a:t>
            </a:r>
            <a:r>
              <a:rPr lang="zh-TW" altLang="en-US" dirty="0">
                <a:solidFill>
                  <a:schemeClr val="tx1"/>
                </a:solidFill>
              </a:rPr>
              <a:t>平鋪過程</a:t>
            </a:r>
            <a:r>
              <a:rPr lang="en-US" altLang="zh-TW" dirty="0">
                <a:solidFill>
                  <a:schemeClr val="tx1"/>
                </a:solidFill>
              </a:rPr>
              <a:t>)</a:t>
            </a:r>
            <a:r>
              <a:rPr lang="zh-TW" altLang="en-US" dirty="0">
                <a:solidFill>
                  <a:schemeClr val="tx1"/>
                </a:solidFill>
              </a:rPr>
              <a:t>，連續拍攝數千張影像後再進行整合，通常會達到</a:t>
            </a:r>
            <a:r>
              <a:rPr lang="en-US" altLang="zh-TW" dirty="0">
                <a:solidFill>
                  <a:schemeClr val="tx1"/>
                </a:solidFill>
              </a:rPr>
              <a:t>GB</a:t>
            </a:r>
            <a:r>
              <a:rPr lang="zh-TW" altLang="en-US" dirty="0">
                <a:solidFill>
                  <a:schemeClr val="tx1"/>
                </a:solidFill>
              </a:rPr>
              <a:t>大小。</a:t>
            </a:r>
            <a:endParaRPr lang="en-US" altLang="zh-TW" dirty="0">
              <a:solidFill>
                <a:schemeClr val="tx1"/>
              </a:solidFill>
            </a:endParaRPr>
          </a:p>
          <a:p>
            <a:pPr lvl="1"/>
            <a:r>
              <a:rPr lang="zh-TW" altLang="en-US" sz="1800" dirty="0">
                <a:solidFill>
                  <a:schemeClr val="tx1"/>
                </a:solidFill>
                <a:effectLst/>
                <a:cs typeface="Times New Roman" panose="02020603050405020304" pitchFamily="18" charset="0"/>
              </a:rPr>
              <a:t>用</a:t>
            </a:r>
            <a:r>
              <a:rPr lang="zh-TW" altLang="zh-TW" sz="1800" dirty="0">
                <a:solidFill>
                  <a:schemeClr val="tx1"/>
                </a:solidFill>
                <a:effectLst/>
                <a:cs typeface="Times New Roman" panose="02020603050405020304" pitchFamily="18" charset="0"/>
              </a:rPr>
              <a:t>放大鏡記錄一個人的臉，放大鏡一次只能看到一部分，因此將臉分割成多個區塊，每次用放大鏡逐個區塊進行紀錄，最後在將所有區塊拼接出整張臉</a:t>
            </a:r>
            <a:endParaRPr lang="en-US" altLang="zh-TW" dirty="0">
              <a:solidFill>
                <a:schemeClr val="tx1"/>
              </a:solidFill>
            </a:endParaRPr>
          </a:p>
        </p:txBody>
      </p:sp>
      <p:pic>
        <p:nvPicPr>
          <p:cNvPr id="11" name="圖片 10">
            <a:extLst>
              <a:ext uri="{FF2B5EF4-FFF2-40B4-BE49-F238E27FC236}">
                <a16:creationId xmlns:a16="http://schemas.microsoft.com/office/drawing/2014/main" id="{FE70CE0E-3686-8459-5088-C024E5DF5995}"/>
              </a:ext>
            </a:extLst>
          </p:cNvPr>
          <p:cNvPicPr>
            <a:picLocks noChangeAspect="1"/>
          </p:cNvPicPr>
          <p:nvPr/>
        </p:nvPicPr>
        <p:blipFill>
          <a:blip r:embed="rId3"/>
          <a:stretch>
            <a:fillRect/>
          </a:stretch>
        </p:blipFill>
        <p:spPr>
          <a:xfrm>
            <a:off x="1223664" y="3764161"/>
            <a:ext cx="4043065" cy="2515163"/>
          </a:xfrm>
          <a:prstGeom prst="rect">
            <a:avLst/>
          </a:prstGeom>
        </p:spPr>
      </p:pic>
      <p:pic>
        <p:nvPicPr>
          <p:cNvPr id="13" name="圖片 12">
            <a:extLst>
              <a:ext uri="{FF2B5EF4-FFF2-40B4-BE49-F238E27FC236}">
                <a16:creationId xmlns:a16="http://schemas.microsoft.com/office/drawing/2014/main" id="{0DB8A0FA-4836-6E5F-6666-54BC12D1DC1D}"/>
              </a:ext>
            </a:extLst>
          </p:cNvPr>
          <p:cNvPicPr>
            <a:picLocks noChangeAspect="1"/>
          </p:cNvPicPr>
          <p:nvPr/>
        </p:nvPicPr>
        <p:blipFill>
          <a:blip r:embed="rId4"/>
          <a:stretch>
            <a:fillRect/>
          </a:stretch>
        </p:blipFill>
        <p:spPr>
          <a:xfrm>
            <a:off x="5944856" y="3820547"/>
            <a:ext cx="5751703" cy="2457932"/>
          </a:xfrm>
          <a:prstGeom prst="rect">
            <a:avLst/>
          </a:prstGeom>
        </p:spPr>
      </p:pic>
      <p:sp>
        <p:nvSpPr>
          <p:cNvPr id="14" name="文字方塊 13">
            <a:extLst>
              <a:ext uri="{FF2B5EF4-FFF2-40B4-BE49-F238E27FC236}">
                <a16:creationId xmlns:a16="http://schemas.microsoft.com/office/drawing/2014/main" id="{0BDFD6AF-EC1F-9FC4-CFBF-8D7FAAEFAB23}"/>
              </a:ext>
            </a:extLst>
          </p:cNvPr>
          <p:cNvSpPr txBox="1"/>
          <p:nvPr/>
        </p:nvSpPr>
        <p:spPr>
          <a:xfrm>
            <a:off x="1953817" y="6296884"/>
            <a:ext cx="2582758" cy="369332"/>
          </a:xfrm>
          <a:prstGeom prst="rect">
            <a:avLst/>
          </a:prstGeom>
          <a:noFill/>
        </p:spPr>
        <p:txBody>
          <a:bodyPr wrap="none" rtlCol="0">
            <a:spAutoFit/>
          </a:bodyPr>
          <a:lstStyle/>
          <a:p>
            <a:r>
              <a:rPr lang="en-US" altLang="zh-TW" dirty="0"/>
              <a:t>Ontology in DIFF level</a:t>
            </a:r>
            <a:endParaRPr lang="zh-TW" altLang="en-US" dirty="0"/>
          </a:p>
        </p:txBody>
      </p:sp>
      <p:sp>
        <p:nvSpPr>
          <p:cNvPr id="15" name="文字方塊 14">
            <a:extLst>
              <a:ext uri="{FF2B5EF4-FFF2-40B4-BE49-F238E27FC236}">
                <a16:creationId xmlns:a16="http://schemas.microsoft.com/office/drawing/2014/main" id="{748E8BB5-B996-56E5-6ECC-9701A5B9EE15}"/>
              </a:ext>
            </a:extLst>
          </p:cNvPr>
          <p:cNvSpPr txBox="1"/>
          <p:nvPr/>
        </p:nvSpPr>
        <p:spPr>
          <a:xfrm>
            <a:off x="7326270" y="6407173"/>
            <a:ext cx="3496826" cy="369332"/>
          </a:xfrm>
          <a:prstGeom prst="rect">
            <a:avLst/>
          </a:prstGeom>
          <a:noFill/>
        </p:spPr>
        <p:txBody>
          <a:bodyPr wrap="square" rtlCol="0">
            <a:spAutoFit/>
          </a:bodyPr>
          <a:lstStyle/>
          <a:p>
            <a:r>
              <a:rPr lang="en-US" altLang="zh-TW" dirty="0"/>
              <a:t>Human K-562 Cell</a:t>
            </a:r>
            <a:r>
              <a:rPr lang="zh-TW" altLang="en-US" dirty="0"/>
              <a:t> 平鋪示意圖</a:t>
            </a:r>
            <a:r>
              <a:rPr lang="en-US" altLang="zh-TW" dirty="0"/>
              <a:t> </a:t>
            </a:r>
            <a:endParaRPr lang="zh-TW" altLang="en-US" dirty="0"/>
          </a:p>
        </p:txBody>
      </p:sp>
      <p:sp>
        <p:nvSpPr>
          <p:cNvPr id="16" name="投影片編號版面配置區 15">
            <a:extLst>
              <a:ext uri="{FF2B5EF4-FFF2-40B4-BE49-F238E27FC236}">
                <a16:creationId xmlns:a16="http://schemas.microsoft.com/office/drawing/2014/main" id="{D66CFB6C-9291-9F1C-E7FC-D94D07389724}"/>
              </a:ext>
            </a:extLst>
          </p:cNvPr>
          <p:cNvSpPr>
            <a:spLocks noGrp="1"/>
          </p:cNvSpPr>
          <p:nvPr>
            <p:ph type="sldNum" sz="quarter" idx="12"/>
          </p:nvPr>
        </p:nvSpPr>
        <p:spPr/>
        <p:txBody>
          <a:bodyPr/>
          <a:lstStyle/>
          <a:p>
            <a:fld id="{55918921-E898-49DA-AD5F-995BC76512D4}" type="slidenum">
              <a:rPr lang="zh-TW" altLang="en-US" smtClean="0"/>
              <a:t>8</a:t>
            </a:fld>
            <a:endParaRPr lang="zh-TW" altLang="en-US"/>
          </a:p>
        </p:txBody>
      </p:sp>
    </p:spTree>
    <p:extLst>
      <p:ext uri="{BB962C8B-B14F-4D97-AF65-F5344CB8AC3E}">
        <p14:creationId xmlns:p14="http://schemas.microsoft.com/office/powerpoint/2010/main" val="157890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79C921F-27DC-0B68-4A07-90326BAB9CD3}"/>
              </a:ext>
            </a:extLst>
          </p:cNvPr>
          <p:cNvSpPr>
            <a:spLocks noGrp="1"/>
          </p:cNvSpPr>
          <p:nvPr>
            <p:ph type="title"/>
          </p:nvPr>
        </p:nvSpPr>
        <p:spPr>
          <a:xfrm>
            <a:off x="1640156" y="624110"/>
            <a:ext cx="8911687" cy="1280890"/>
          </a:xfrm>
        </p:spPr>
        <p:txBody>
          <a:bodyPr/>
          <a:lstStyle/>
          <a:p>
            <a:r>
              <a:rPr lang="zh-TW" altLang="en-US" dirty="0"/>
              <a:t>擴展 </a:t>
            </a:r>
            <a:r>
              <a:rPr lang="en-US" altLang="zh-TW" dirty="0"/>
              <a:t>microscopy ontology</a:t>
            </a:r>
            <a:endParaRPr lang="zh-TW" altLang="en-US" dirty="0"/>
          </a:p>
        </p:txBody>
      </p:sp>
      <p:sp>
        <p:nvSpPr>
          <p:cNvPr id="5" name="內容版面配置區 4">
            <a:extLst>
              <a:ext uri="{FF2B5EF4-FFF2-40B4-BE49-F238E27FC236}">
                <a16:creationId xmlns:a16="http://schemas.microsoft.com/office/drawing/2014/main" id="{7D978D35-6996-9A0E-D17E-6331D842DEA3}"/>
              </a:ext>
            </a:extLst>
          </p:cNvPr>
          <p:cNvSpPr>
            <a:spLocks noGrp="1"/>
          </p:cNvSpPr>
          <p:nvPr>
            <p:ph idx="1"/>
          </p:nvPr>
        </p:nvSpPr>
        <p:spPr>
          <a:xfrm>
            <a:off x="1223664" y="1264555"/>
            <a:ext cx="8915400" cy="4693701"/>
          </a:xfrm>
        </p:spPr>
        <p:txBody>
          <a:bodyPr>
            <a:normAutofit/>
          </a:bodyPr>
          <a:lstStyle/>
          <a:p>
            <a:r>
              <a:rPr lang="zh-TW" altLang="en-US" dirty="0">
                <a:solidFill>
                  <a:schemeClr val="tx1"/>
                </a:solidFill>
              </a:rPr>
              <a:t>對於這種平鋪處理後的大型圖像在使用的時候有縮放、移動的需求，後來出現了 </a:t>
            </a:r>
            <a:r>
              <a:rPr lang="en-US" altLang="zh-TW" dirty="0">
                <a:solidFill>
                  <a:schemeClr val="tx1"/>
                </a:solidFill>
              </a:rPr>
              <a:t>Microsoft</a:t>
            </a:r>
            <a:r>
              <a:rPr lang="zh-TW" altLang="en-US" dirty="0">
                <a:solidFill>
                  <a:schemeClr val="tx1"/>
                </a:solidFill>
              </a:rPr>
              <a:t> 用</a:t>
            </a:r>
            <a:r>
              <a:rPr lang="en-US" altLang="zh-TW" dirty="0">
                <a:solidFill>
                  <a:schemeClr val="tx1"/>
                </a:solidFill>
              </a:rPr>
              <a:t> XML</a:t>
            </a:r>
            <a:r>
              <a:rPr lang="zh-TW" altLang="en-US" dirty="0">
                <a:solidFill>
                  <a:schemeClr val="tx1"/>
                </a:solidFill>
              </a:rPr>
              <a:t>  定義了 </a:t>
            </a:r>
            <a:r>
              <a:rPr lang="en-US" altLang="zh-TW" dirty="0">
                <a:solidFill>
                  <a:srgbClr val="FF0000"/>
                </a:solidFill>
              </a:rPr>
              <a:t>Deep Zoom Image</a:t>
            </a:r>
            <a:r>
              <a:rPr lang="zh-TW" altLang="en-US" dirty="0">
                <a:solidFill>
                  <a:srgbClr val="FF0000"/>
                </a:solidFill>
              </a:rPr>
              <a:t>（</a:t>
            </a:r>
            <a:r>
              <a:rPr lang="en-US" altLang="zh-TW" dirty="0">
                <a:solidFill>
                  <a:srgbClr val="FF0000"/>
                </a:solidFill>
              </a:rPr>
              <a:t>DZI</a:t>
            </a:r>
            <a:r>
              <a:rPr lang="zh-TW" altLang="en-US" dirty="0">
                <a:solidFill>
                  <a:srgbClr val="FF0000"/>
                </a:solidFill>
              </a:rPr>
              <a:t>）</a:t>
            </a:r>
            <a:r>
              <a:rPr lang="zh-TW" altLang="en-US" dirty="0">
                <a:solidFill>
                  <a:schemeClr val="tx1"/>
                </a:solidFill>
              </a:rPr>
              <a:t>的金字塔狀格式，用來存取可縮放的大型圖像</a:t>
            </a:r>
            <a:r>
              <a:rPr lang="en-US" altLang="zh-TW" dirty="0">
                <a:solidFill>
                  <a:schemeClr val="tx1"/>
                </a:solidFill>
              </a:rPr>
              <a:t>”</a:t>
            </a:r>
            <a:r>
              <a:rPr lang="zh-TW" altLang="en-US" dirty="0">
                <a:solidFill>
                  <a:schemeClr val="tx1"/>
                </a:solidFill>
              </a:rPr>
              <a:t>格式</a:t>
            </a:r>
            <a:r>
              <a:rPr lang="en-US" altLang="zh-TW" dirty="0">
                <a:solidFill>
                  <a:schemeClr val="tx1"/>
                </a:solidFill>
              </a:rPr>
              <a:t>”</a:t>
            </a:r>
            <a:r>
              <a:rPr lang="zh-TW" altLang="en-US" dirty="0">
                <a:solidFill>
                  <a:schemeClr val="tx1"/>
                </a:solidFill>
              </a:rPr>
              <a:t>，圖像是另外存取。近期</a:t>
            </a:r>
            <a:r>
              <a:rPr lang="en-US" altLang="zh-TW" dirty="0">
                <a:solidFill>
                  <a:schemeClr val="tx1"/>
                </a:solidFill>
              </a:rPr>
              <a:t>(2021)</a:t>
            </a:r>
            <a:r>
              <a:rPr lang="zh-TW" altLang="en-US" dirty="0">
                <a:solidFill>
                  <a:schemeClr val="tx1"/>
                </a:solidFill>
              </a:rPr>
              <a:t>這種大型圖像逐漸轉變成使用 </a:t>
            </a:r>
            <a:r>
              <a:rPr lang="en-US" altLang="zh-TW" dirty="0">
                <a:solidFill>
                  <a:schemeClr val="tx1"/>
                </a:solidFill>
              </a:rPr>
              <a:t>DZI</a:t>
            </a:r>
            <a:r>
              <a:rPr lang="zh-TW" altLang="en-US" dirty="0">
                <a:solidFill>
                  <a:schemeClr val="tx1"/>
                </a:solidFill>
              </a:rPr>
              <a:t> 格式。</a:t>
            </a:r>
            <a:endParaRPr lang="en-US" altLang="zh-TW" dirty="0">
              <a:solidFill>
                <a:schemeClr val="tx1"/>
              </a:solidFill>
            </a:endParaRPr>
          </a:p>
          <a:p>
            <a:r>
              <a:rPr lang="zh-TW" altLang="en-US" dirty="0">
                <a:solidFill>
                  <a:schemeClr val="tx1"/>
                </a:solidFill>
              </a:rPr>
              <a:t>該論文在</a:t>
            </a:r>
            <a:r>
              <a:rPr lang="en-US" altLang="zh-TW" dirty="0">
                <a:solidFill>
                  <a:schemeClr val="tx1"/>
                </a:solidFill>
              </a:rPr>
              <a:t>RIKEN</a:t>
            </a:r>
            <a:r>
              <a:rPr lang="zh-TW" altLang="en-US" dirty="0">
                <a:solidFill>
                  <a:schemeClr val="tx1"/>
                </a:solidFill>
              </a:rPr>
              <a:t>以前論文中所提出的 </a:t>
            </a:r>
            <a:r>
              <a:rPr lang="en-US" altLang="zh-TW" dirty="0">
                <a:solidFill>
                  <a:schemeClr val="tx1"/>
                </a:solidFill>
              </a:rPr>
              <a:t>Microscopy Ontology</a:t>
            </a:r>
            <a:r>
              <a:rPr lang="zh-TW" altLang="en-US" dirty="0">
                <a:solidFill>
                  <a:schemeClr val="tx1"/>
                </a:solidFill>
              </a:rPr>
              <a:t> 中添加這些技術的詞彙</a:t>
            </a:r>
            <a:r>
              <a:rPr lang="en-US" altLang="zh-TW" dirty="0">
                <a:solidFill>
                  <a:schemeClr val="tx1"/>
                </a:solidFill>
              </a:rPr>
              <a:t>(image directory, image overlap, tiling method, tiling map, etc.)</a:t>
            </a:r>
          </a:p>
        </p:txBody>
      </p:sp>
      <p:pic>
        <p:nvPicPr>
          <p:cNvPr id="2050" name="Picture 2" descr="General Interest: What is a pyramidal image? :: Microscopes Intl.">
            <a:extLst>
              <a:ext uri="{FF2B5EF4-FFF2-40B4-BE49-F238E27FC236}">
                <a16:creationId xmlns:a16="http://schemas.microsoft.com/office/drawing/2014/main" id="{72260359-6E4E-1D43-0C67-F6893AF16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661" y="3429000"/>
            <a:ext cx="2612815" cy="3057248"/>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109F9F7D-FECF-FBE7-02EC-C10198EF044D}"/>
              </a:ext>
            </a:extLst>
          </p:cNvPr>
          <p:cNvSpPr>
            <a:spLocks noGrp="1"/>
          </p:cNvSpPr>
          <p:nvPr>
            <p:ph type="sldNum" sz="quarter" idx="12"/>
          </p:nvPr>
        </p:nvSpPr>
        <p:spPr/>
        <p:txBody>
          <a:bodyPr/>
          <a:lstStyle/>
          <a:p>
            <a:fld id="{55918921-E898-49DA-AD5F-995BC76512D4}" type="slidenum">
              <a:rPr lang="zh-TW" altLang="en-US" smtClean="0"/>
              <a:t>9</a:t>
            </a:fld>
            <a:endParaRPr lang="zh-TW" altLang="en-US"/>
          </a:p>
        </p:txBody>
      </p:sp>
      <p:sp>
        <p:nvSpPr>
          <p:cNvPr id="17" name="文字方塊 16">
            <a:extLst>
              <a:ext uri="{FF2B5EF4-FFF2-40B4-BE49-F238E27FC236}">
                <a16:creationId xmlns:a16="http://schemas.microsoft.com/office/drawing/2014/main" id="{7819366B-D7C2-51C4-873E-FA8B28D95384}"/>
              </a:ext>
            </a:extLst>
          </p:cNvPr>
          <p:cNvSpPr txBox="1"/>
          <p:nvPr/>
        </p:nvSpPr>
        <p:spPr>
          <a:xfrm>
            <a:off x="3345081" y="6506488"/>
            <a:ext cx="1737976" cy="369332"/>
          </a:xfrm>
          <a:prstGeom prst="rect">
            <a:avLst/>
          </a:prstGeom>
          <a:noFill/>
        </p:spPr>
        <p:txBody>
          <a:bodyPr wrap="none" rtlCol="0">
            <a:spAutoFit/>
          </a:bodyPr>
          <a:lstStyle/>
          <a:p>
            <a:r>
              <a:rPr lang="en-US" altLang="zh-TW" dirty="0"/>
              <a:t>DZI</a:t>
            </a:r>
            <a:r>
              <a:rPr lang="zh-TW" altLang="en-US" dirty="0"/>
              <a:t> 金字塔結構</a:t>
            </a:r>
          </a:p>
        </p:txBody>
      </p:sp>
      <p:sp>
        <p:nvSpPr>
          <p:cNvPr id="6" name="文字方塊 5">
            <a:extLst>
              <a:ext uri="{FF2B5EF4-FFF2-40B4-BE49-F238E27FC236}">
                <a16:creationId xmlns:a16="http://schemas.microsoft.com/office/drawing/2014/main" id="{689231C8-7373-451F-8A38-ED8219235809}"/>
              </a:ext>
            </a:extLst>
          </p:cNvPr>
          <p:cNvSpPr txBox="1"/>
          <p:nvPr/>
        </p:nvSpPr>
        <p:spPr>
          <a:xfrm>
            <a:off x="9414251" y="3359831"/>
            <a:ext cx="2525973" cy="369332"/>
          </a:xfrm>
          <a:prstGeom prst="rect">
            <a:avLst/>
          </a:prstGeom>
          <a:noFill/>
        </p:spPr>
        <p:txBody>
          <a:bodyPr wrap="square">
            <a:spAutoFit/>
          </a:bodyPr>
          <a:lstStyle/>
          <a:p>
            <a:r>
              <a:rPr lang="en-US" altLang="zh-TW" dirty="0">
                <a:hlinkClick r:id="rId4"/>
              </a:rPr>
              <a:t>DZI</a:t>
            </a:r>
            <a:r>
              <a:rPr lang="zh-TW" altLang="en-US" dirty="0">
                <a:hlinkClick r:id="rId4"/>
              </a:rPr>
              <a:t> 的應用</a:t>
            </a:r>
            <a:endParaRPr lang="en-US" altLang="zh-TW" dirty="0"/>
          </a:p>
        </p:txBody>
      </p:sp>
      <p:pic>
        <p:nvPicPr>
          <p:cNvPr id="7" name="圖片 6">
            <a:extLst>
              <a:ext uri="{FF2B5EF4-FFF2-40B4-BE49-F238E27FC236}">
                <a16:creationId xmlns:a16="http://schemas.microsoft.com/office/drawing/2014/main" id="{758BFFE2-6C10-F6AD-00F3-47E600FFD435}"/>
              </a:ext>
            </a:extLst>
          </p:cNvPr>
          <p:cNvPicPr>
            <a:picLocks noChangeAspect="1"/>
          </p:cNvPicPr>
          <p:nvPr/>
        </p:nvPicPr>
        <p:blipFill>
          <a:blip r:embed="rId5"/>
          <a:stretch>
            <a:fillRect/>
          </a:stretch>
        </p:blipFill>
        <p:spPr>
          <a:xfrm>
            <a:off x="5851063" y="4228947"/>
            <a:ext cx="3757534" cy="1796054"/>
          </a:xfrm>
          <a:prstGeom prst="rect">
            <a:avLst/>
          </a:prstGeom>
        </p:spPr>
      </p:pic>
      <p:sp>
        <p:nvSpPr>
          <p:cNvPr id="10" name="文字方塊 9">
            <a:extLst>
              <a:ext uri="{FF2B5EF4-FFF2-40B4-BE49-F238E27FC236}">
                <a16:creationId xmlns:a16="http://schemas.microsoft.com/office/drawing/2014/main" id="{A501B4DC-5F86-3812-EE18-1EEFE92C2F07}"/>
              </a:ext>
            </a:extLst>
          </p:cNvPr>
          <p:cNvSpPr txBox="1"/>
          <p:nvPr/>
        </p:nvSpPr>
        <p:spPr>
          <a:xfrm>
            <a:off x="6263001" y="6266726"/>
            <a:ext cx="3345596" cy="369332"/>
          </a:xfrm>
          <a:prstGeom prst="rect">
            <a:avLst/>
          </a:prstGeom>
          <a:noFill/>
        </p:spPr>
        <p:txBody>
          <a:bodyPr wrap="square">
            <a:spAutoFit/>
          </a:bodyPr>
          <a:lstStyle/>
          <a:p>
            <a:r>
              <a:rPr lang="en-US" altLang="zh-TW" dirty="0"/>
              <a:t>XML</a:t>
            </a:r>
            <a:r>
              <a:rPr lang="zh-TW" altLang="en-US" dirty="0"/>
              <a:t> 定義的 </a:t>
            </a:r>
            <a:r>
              <a:rPr lang="en-US" altLang="zh-TW" dirty="0"/>
              <a:t>DZI</a:t>
            </a:r>
            <a:r>
              <a:rPr lang="zh-TW" altLang="en-US" dirty="0"/>
              <a:t> 範例</a:t>
            </a:r>
          </a:p>
        </p:txBody>
      </p:sp>
    </p:spTree>
    <p:extLst>
      <p:ext uri="{BB962C8B-B14F-4D97-AF65-F5344CB8AC3E}">
        <p14:creationId xmlns:p14="http://schemas.microsoft.com/office/powerpoint/2010/main" val="2762750777"/>
      </p:ext>
    </p:extLst>
  </p:cSld>
  <p:clrMapOvr>
    <a:masterClrMapping/>
  </p:clrMapOvr>
</p:sld>
</file>

<file path=ppt/theme/theme1.xml><?xml version="1.0" encoding="utf-8"?>
<a:theme xmlns:a="http://schemas.openxmlformats.org/drawingml/2006/main" name="絲縷">
  <a:themeElements>
    <a:clrScheme name="自訂 2">
      <a:dk1>
        <a:sysClr val="windowText" lastClr="000000"/>
      </a:dk1>
      <a:lt1>
        <a:sysClr val="window" lastClr="FFFFFF"/>
      </a:lt1>
      <a:dk2>
        <a:srgbClr val="647252"/>
      </a:dk2>
      <a:lt2>
        <a:srgbClr val="EAE8CF"/>
      </a:lt2>
      <a:accent1>
        <a:srgbClr val="B73C26"/>
      </a:accent1>
      <a:accent2>
        <a:srgbClr val="B73C26"/>
      </a:accent2>
      <a:accent3>
        <a:srgbClr val="865331"/>
      </a:accent3>
      <a:accent4>
        <a:srgbClr val="B38648"/>
      </a:accent4>
      <a:accent5>
        <a:srgbClr val="BBB473"/>
      </a:accent5>
      <a:accent6>
        <a:srgbClr val="849276"/>
      </a:accent6>
      <a:hlink>
        <a:srgbClr val="00B0F0"/>
      </a:hlink>
      <a:folHlink>
        <a:srgbClr val="CCB182"/>
      </a:folHlink>
    </a:clrScheme>
    <a:fontScheme name="絲縷">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964</TotalTime>
  <Words>2656</Words>
  <Application>Microsoft Office PowerPoint</Application>
  <PresentationFormat>寬螢幕</PresentationFormat>
  <Paragraphs>200</Paragraphs>
  <Slides>26</Slides>
  <Notes>23</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26</vt:i4>
      </vt:variant>
    </vt:vector>
  </HeadingPairs>
  <TitlesOfParts>
    <vt:vector size="41" baseType="lpstr">
      <vt:lpstr>Google Sans</vt:lpstr>
      <vt:lpstr>Söhne</vt:lpstr>
      <vt:lpstr>system-ui</vt:lpstr>
      <vt:lpstr>ヒラギノ角ゴ Pro W3</vt:lpstr>
      <vt:lpstr>微軟正黑體</vt:lpstr>
      <vt:lpstr>標楷體</vt:lpstr>
      <vt:lpstr>Arial</vt:lpstr>
      <vt:lpstr>Arial</vt:lpstr>
      <vt:lpstr>Calibri</vt:lpstr>
      <vt:lpstr>Century Gothic</vt:lpstr>
      <vt:lpstr>Helvetica</vt:lpstr>
      <vt:lpstr>Open Sans</vt:lpstr>
      <vt:lpstr>Wingdings</vt:lpstr>
      <vt:lpstr>Wingdings 3</vt:lpstr>
      <vt:lpstr>絲縷</vt:lpstr>
      <vt:lpstr>Development of Semantic Web-based Imaging Database for Biological Morphome </vt:lpstr>
      <vt:lpstr>Catalog</vt:lpstr>
      <vt:lpstr>摘要</vt:lpstr>
      <vt:lpstr>該論文跟本課程的關係</vt:lpstr>
      <vt:lpstr>引言</vt:lpstr>
      <vt:lpstr>引言</vt:lpstr>
      <vt:lpstr>擴展 Microscopy ontology</vt:lpstr>
      <vt:lpstr>擴展 microscopy ontology</vt:lpstr>
      <vt:lpstr>擴展 microscopy ontology</vt:lpstr>
      <vt:lpstr>Microstructural Bioimaging and Image Processing (準備流程)</vt:lpstr>
      <vt:lpstr>Development of Electron Microscopy Viewer and the Annotation of Phenotype Data (RIKEN CLST Electron Microscopy Viewer)</vt:lpstr>
      <vt:lpstr>Construction of Metadatabase for Microstructural Imaging Data of Biotissue</vt:lpstr>
      <vt:lpstr>Vocabulary Extension for Experimental Description and Morphome Data Description</vt:lpstr>
      <vt:lpstr>Vocabulary Extension for Experimental Description and Morphome Data Description</vt:lpstr>
      <vt:lpstr>Vocabulary Extension for Experimental Description and Morphome Data Description</vt:lpstr>
      <vt:lpstr>Conclusion</vt:lpstr>
      <vt:lpstr>實驗步驟</vt:lpstr>
      <vt:lpstr>實驗-step 1. 將多張影像拼接</vt:lpstr>
      <vt:lpstr>實驗- step 2. 使用 deepzoom.py 將影像轉成DZI格式</vt:lpstr>
      <vt:lpstr>實驗- step 2. 使用 deepzoom.py 將影像轉成DZI格式</vt:lpstr>
      <vt:lpstr>實驗- step 2. 使用 deepzoom.py 將影像轉成DZI格式 使用 Deep Zoom Composer 將影像轉成DZI格式</vt:lpstr>
      <vt:lpstr>實驗- step 2. 使用 deepzoom.py 將影像轉成DZI格式 使用 Deep Zoom Composer 將影像轉成DZI格式</vt:lpstr>
      <vt:lpstr>實驗- step 2. 使用 deepzoom.py 將影像轉成DZI格式 使用 Deep Zoom Composer 將影像轉成DZI格式</vt:lpstr>
      <vt:lpstr>實驗- step 2. 使用 deepzoom.py 將影像轉成DZI格式 使用 Deep Zoom Composer 將影像轉成DZI格式</vt:lpstr>
      <vt:lpstr>實驗- step 3.使用 OpenSeaDragon 來顯示該圖像 </vt:lpstr>
      <vt:lpstr>實驗- step 3.使用 OpenSeaDragon 來顯示該圖像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Semantic Web-based Imaging Database for Biological Morphome </dc:title>
  <dc:creator>zhiyou jiang</dc:creator>
  <cp:lastModifiedBy>zhiyou jiang</cp:lastModifiedBy>
  <cp:revision>5</cp:revision>
  <dcterms:created xsi:type="dcterms:W3CDTF">2023-06-12T15:58:14Z</dcterms:created>
  <dcterms:modified xsi:type="dcterms:W3CDTF">2023-06-13T16:58:42Z</dcterms:modified>
</cp:coreProperties>
</file>